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93" r:id="rId10"/>
    <p:sldId id="259" r:id="rId11"/>
    <p:sldId id="261" r:id="rId12"/>
    <p:sldId id="282" r:id="rId13"/>
    <p:sldId id="283" r:id="rId14"/>
    <p:sldId id="265" r:id="rId15"/>
    <p:sldId id="284" r:id="rId16"/>
    <p:sldId id="285" r:id="rId17"/>
    <p:sldId id="286" r:id="rId18"/>
    <p:sldId id="267" r:id="rId19"/>
    <p:sldId id="268" r:id="rId20"/>
    <p:sldId id="269" r:id="rId21"/>
    <p:sldId id="270" r:id="rId22"/>
    <p:sldId id="271" r:id="rId23"/>
    <p:sldId id="272" r:id="rId24"/>
    <p:sldId id="262" r:id="rId25"/>
    <p:sldId id="287" r:id="rId26"/>
    <p:sldId id="288" r:id="rId27"/>
    <p:sldId id="289" r:id="rId28"/>
    <p:sldId id="290" r:id="rId29"/>
    <p:sldId id="291" r:id="rId30"/>
    <p:sldId id="292" r:id="rId31"/>
    <p:sldId id="258" r:id="rId32"/>
    <p:sldId id="294" r:id="rId33"/>
    <p:sldId id="295" r:id="rId34"/>
  </p:sldIdLst>
  <p:sldSz cx="9144000" cy="6858000" type="screen4x3"/>
  <p:notesSz cx="6877050" cy="10001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CC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5821A-5607-4590-9140-0AEAC6F886E8}" type="datetimeFigureOut">
              <a:rPr lang="en-AU" smtClean="0"/>
              <a:pPr/>
              <a:t>18/09/2013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234A5-10E8-4FF7-80CF-BA0EDC44102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F1EE-4D2D-4949-A406-DFA9566397E0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FE0-171F-4B73-B13A-DCF3ABF8A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81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F1EE-4D2D-4949-A406-DFA9566397E0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FE0-171F-4B73-B13A-DCF3ABF8A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829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F1EE-4D2D-4949-A406-DFA9566397E0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FE0-171F-4B73-B13A-DCF3ABF8A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91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F1EE-4D2D-4949-A406-DFA9566397E0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FE0-171F-4B73-B13A-DCF3ABF8A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459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F1EE-4D2D-4949-A406-DFA9566397E0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FE0-171F-4B73-B13A-DCF3ABF8A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998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F1EE-4D2D-4949-A406-DFA9566397E0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FE0-171F-4B73-B13A-DCF3ABF8A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132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F1EE-4D2D-4949-A406-DFA9566397E0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FE0-171F-4B73-B13A-DCF3ABF8A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913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F1EE-4D2D-4949-A406-DFA9566397E0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FE0-171F-4B73-B13A-DCF3ABF8A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133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F1EE-4D2D-4949-A406-DFA9566397E0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FE0-171F-4B73-B13A-DCF3ABF8A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09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F1EE-4D2D-4949-A406-DFA9566397E0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FE0-171F-4B73-B13A-DCF3ABF8A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781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F1EE-4D2D-4949-A406-DFA9566397E0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FE0-171F-4B73-B13A-DCF3ABF8A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68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5F1EE-4D2D-4949-A406-DFA9566397E0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ABFE0-171F-4B73-B13A-DCF3ABF8A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537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Articulated prepositions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2420888"/>
          <a:ext cx="8784976" cy="38961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7088"/>
                <a:gridCol w="1043484"/>
                <a:gridCol w="968950"/>
                <a:gridCol w="968950"/>
                <a:gridCol w="1080120"/>
                <a:gridCol w="1080120"/>
                <a:gridCol w="1152128"/>
                <a:gridCol w="1224136"/>
              </a:tblGrid>
              <a:tr h="669046"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il</a:t>
                      </a:r>
                      <a:endParaRPr lang="en-AU" sz="2000" b="1" dirty="0" smtClean="0"/>
                    </a:p>
                    <a:p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la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l’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lo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i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le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gli</a:t>
                      </a:r>
                      <a:endParaRPr lang="en-AU" sz="2000" b="1" dirty="0"/>
                    </a:p>
                  </a:txBody>
                  <a:tcPr/>
                </a:tc>
              </a:tr>
              <a:tr h="959936"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a</a:t>
                      </a:r>
                    </a:p>
                    <a:p>
                      <a:r>
                        <a:rPr lang="en-AU" sz="2000" dirty="0" smtClean="0"/>
                        <a:t>(at/to)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</a:t>
                      </a:r>
                      <a:r>
                        <a:rPr lang="en-AU" sz="2000" baseline="0" dirty="0" smtClean="0"/>
                        <a:t> + </a:t>
                      </a:r>
                      <a:r>
                        <a:rPr lang="en-AU" sz="2000" baseline="0" dirty="0" err="1" smtClean="0"/>
                        <a:t>il</a:t>
                      </a:r>
                      <a:endParaRPr lang="en-AU" sz="2000" baseline="0" dirty="0" smtClean="0"/>
                    </a:p>
                    <a:p>
                      <a:r>
                        <a:rPr lang="en-AU" sz="2000" baseline="0" dirty="0" smtClean="0"/>
                        <a:t>= </a:t>
                      </a:r>
                      <a:r>
                        <a:rPr lang="en-AU" sz="2000" b="1" baseline="0" dirty="0" smtClean="0"/>
                        <a:t>al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</a:t>
                      </a:r>
                      <a:r>
                        <a:rPr lang="en-AU" sz="2000" baseline="0" dirty="0" smtClean="0"/>
                        <a:t> + la</a:t>
                      </a:r>
                    </a:p>
                    <a:p>
                      <a:r>
                        <a:rPr lang="en-AU" sz="2000" baseline="0" dirty="0" smtClean="0"/>
                        <a:t> = </a:t>
                      </a:r>
                      <a:r>
                        <a:rPr lang="en-AU" sz="2000" b="1" baseline="0" dirty="0" err="1" smtClean="0"/>
                        <a:t>alla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l’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/>
                        <a:t>all’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lo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allo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err="1" smtClean="0"/>
                        <a:t>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ai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le </a:t>
                      </a:r>
                    </a:p>
                    <a:p>
                      <a:r>
                        <a:rPr lang="en-AU" sz="2000" dirty="0" smtClean="0"/>
                        <a:t>=</a:t>
                      </a:r>
                      <a:r>
                        <a:rPr lang="en-AU" sz="2000" baseline="0" dirty="0" smtClean="0"/>
                        <a:t> </a:t>
                      </a:r>
                      <a:r>
                        <a:rPr lang="en-AU" sz="2000" b="1" baseline="0" dirty="0" err="1" smtClean="0"/>
                        <a:t>alle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err="1" smtClean="0"/>
                        <a:t>gli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agli</a:t>
                      </a:r>
                      <a:endParaRPr lang="en-AU" sz="2000" b="1" dirty="0" smtClean="0"/>
                    </a:p>
                    <a:p>
                      <a:endParaRPr lang="en-AU" sz="2000" b="1" dirty="0"/>
                    </a:p>
                  </a:txBody>
                  <a:tcPr/>
                </a:tc>
              </a:tr>
              <a:tr h="1101432"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da</a:t>
                      </a:r>
                      <a:endParaRPr lang="en-AU" sz="2000" b="1" dirty="0" smtClean="0"/>
                    </a:p>
                    <a:p>
                      <a:r>
                        <a:rPr lang="en-AU" sz="2000" dirty="0" smtClean="0"/>
                        <a:t>(from/by)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il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dal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la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dalla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l’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dall</a:t>
                      </a:r>
                      <a:r>
                        <a:rPr lang="en-AU" sz="2000" b="1" dirty="0" smtClean="0"/>
                        <a:t>’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lo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dallo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dai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le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dalle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</a:t>
                      </a:r>
                      <a:r>
                        <a:rPr lang="en-AU" sz="2000" baseline="0" dirty="0" smtClean="0"/>
                        <a:t> </a:t>
                      </a:r>
                      <a:r>
                        <a:rPr lang="en-AU" sz="2000" baseline="0" dirty="0" err="1" smtClean="0"/>
                        <a:t>gli</a:t>
                      </a:r>
                      <a:endParaRPr lang="en-AU" sz="2000" baseline="0" dirty="0" smtClean="0"/>
                    </a:p>
                    <a:p>
                      <a:r>
                        <a:rPr lang="en-AU" sz="2000" baseline="0" dirty="0" smtClean="0"/>
                        <a:t>= </a:t>
                      </a:r>
                      <a:r>
                        <a:rPr lang="en-AU" sz="2000" b="1" baseline="0" dirty="0" err="1" smtClean="0"/>
                        <a:t>dagli</a:t>
                      </a:r>
                      <a:endParaRPr lang="en-AU" sz="2000" b="1" dirty="0"/>
                    </a:p>
                  </a:txBody>
                  <a:tcPr/>
                </a:tc>
              </a:tr>
              <a:tr h="1087831"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di</a:t>
                      </a:r>
                      <a:endParaRPr lang="en-AU" sz="2000" b="1" dirty="0" smtClean="0"/>
                    </a:p>
                    <a:p>
                      <a:r>
                        <a:rPr lang="en-AU" sz="2000" dirty="0" smtClean="0"/>
                        <a:t>(of)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il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/>
                        <a:t>del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la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della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l’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/>
                        <a:t>dell’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lo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dello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dei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le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delle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gli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degli</a:t>
                      </a:r>
                      <a:endParaRPr lang="en-A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practice </a:t>
            </a:r>
            <a:r>
              <a:rPr lang="en-US" dirty="0" smtClean="0">
                <a:sym typeface="Wingdings" pitchFamily="2" charset="2"/>
              </a:rPr>
              <a:t>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Graffiti Treat" pitchFamily="2" charset="0"/>
              </a:rPr>
              <a:t>Preposition A = TO / AT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9999744"/>
              </p:ext>
            </p:extLst>
          </p:nvPr>
        </p:nvGraphicFramePr>
        <p:xfrm>
          <a:off x="107504" y="2780928"/>
          <a:ext cx="8928992" cy="193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660"/>
                <a:gridCol w="959313"/>
                <a:gridCol w="839399"/>
                <a:gridCol w="1116124"/>
                <a:gridCol w="1116124"/>
                <a:gridCol w="1116124"/>
                <a:gridCol w="1116124"/>
                <a:gridCol w="11161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PREPOSITION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DEFINITE ARTICLE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gli</a:t>
                      </a:r>
                      <a:endParaRPr lang="en-US" b="1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</a:p>
                    <a:p>
                      <a:pPr algn="ctr"/>
                      <a:r>
                        <a:rPr lang="en-US" dirty="0" smtClean="0"/>
                        <a:t>(to/ at)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smtClean="0"/>
                        <a:t>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n-US" baseline="0" dirty="0" smtClean="0"/>
                        <a:t>la</a:t>
                      </a:r>
                    </a:p>
                    <a:p>
                      <a:pPr algn="ctr"/>
                      <a:r>
                        <a:rPr lang="en-US" sz="2800" b="1" baseline="0" dirty="0" err="1" smtClean="0"/>
                        <a:t>alla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l’</a:t>
                      </a:r>
                    </a:p>
                    <a:p>
                      <a:pPr algn="ctr"/>
                      <a:r>
                        <a:rPr lang="en-US" sz="2800" b="1" dirty="0" smtClean="0"/>
                        <a:t>all’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lo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2800" b="1" dirty="0" err="1" smtClean="0"/>
                        <a:t>ai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le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gli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err="1" smtClean="0"/>
                        <a:t>agli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36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u="sng" dirty="0" smtClean="0">
                <a:solidFill>
                  <a:srgbClr val="FF0000"/>
                </a:solidFill>
              </a:rPr>
              <a:t>to</a:t>
            </a:r>
            <a:r>
              <a:rPr lang="en-US" i="1" u="sng" dirty="0" smtClean="0"/>
              <a:t> the bar</a:t>
            </a:r>
            <a:br>
              <a:rPr lang="en-US" i="1" u="sng" dirty="0" smtClean="0"/>
            </a:br>
            <a:r>
              <a:rPr lang="en-US" i="1" u="sng" dirty="0" smtClean="0"/>
              <a:t/>
            </a:r>
            <a:br>
              <a:rPr lang="en-US" i="1" u="sng" dirty="0" smtClean="0"/>
            </a:br>
            <a:r>
              <a:rPr lang="en-US" dirty="0" smtClean="0"/>
              <a:t>the bar = </a:t>
            </a:r>
            <a:r>
              <a:rPr lang="en-US" b="1" dirty="0" err="1" smtClean="0"/>
              <a:t>il</a:t>
            </a:r>
            <a:r>
              <a:rPr lang="en-US" dirty="0" smtClean="0"/>
              <a:t> bar</a:t>
            </a:r>
            <a:br>
              <a:rPr lang="en-US" dirty="0" smtClean="0"/>
            </a:br>
            <a:r>
              <a:rPr lang="en-US" dirty="0" smtClean="0"/>
              <a:t>to = </a:t>
            </a:r>
            <a:r>
              <a:rPr lang="en-US" b="1" dirty="0" smtClean="0"/>
              <a:t>a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260649"/>
            <a:ext cx="8229600" cy="280831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Graffiti Treat" pitchFamily="2" charset="0"/>
              </a:rPr>
              <a:t>Articulated prepositions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033760"/>
              </p:ext>
            </p:extLst>
          </p:nvPr>
        </p:nvGraphicFramePr>
        <p:xfrm>
          <a:off x="107504" y="1052736"/>
          <a:ext cx="8928992" cy="193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660"/>
                <a:gridCol w="959313"/>
                <a:gridCol w="839399"/>
                <a:gridCol w="1116124"/>
                <a:gridCol w="1116124"/>
                <a:gridCol w="1116124"/>
                <a:gridCol w="1116124"/>
                <a:gridCol w="11161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PREPOSITION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DEFINITE ARTICLE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gli</a:t>
                      </a:r>
                      <a:endParaRPr lang="en-US" b="1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</a:p>
                    <a:p>
                      <a:pPr algn="ctr"/>
                      <a:r>
                        <a:rPr lang="en-US" dirty="0" smtClean="0"/>
                        <a:t>(to/ at)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smtClean="0"/>
                        <a:t>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n-US" baseline="0" dirty="0" smtClean="0"/>
                        <a:t>la</a:t>
                      </a:r>
                    </a:p>
                    <a:p>
                      <a:pPr algn="ctr"/>
                      <a:r>
                        <a:rPr lang="en-US" sz="2800" b="1" baseline="0" dirty="0" err="1" smtClean="0"/>
                        <a:t>alla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l’</a:t>
                      </a:r>
                    </a:p>
                    <a:p>
                      <a:pPr algn="ctr"/>
                      <a:r>
                        <a:rPr lang="en-US" sz="2800" b="1" dirty="0" smtClean="0"/>
                        <a:t>all’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lo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2800" b="1" dirty="0" err="1" smtClean="0"/>
                        <a:t>ai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le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gli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err="1" smtClean="0"/>
                        <a:t>agli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t3.gstatic.com/images?q=tbn:ANd9GcT3cRJqAKwlxJI5Gz_hT8BNAnwP6mKazFUDE3bbyt-9uqUDfLg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131543" cy="27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37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u="sng" dirty="0" smtClean="0">
                <a:solidFill>
                  <a:srgbClr val="FF0000"/>
                </a:solidFill>
              </a:rPr>
              <a:t>to</a:t>
            </a:r>
            <a:r>
              <a:rPr lang="en-US" sz="3600" i="1" u="sng" dirty="0" smtClean="0"/>
              <a:t> the bar</a:t>
            </a:r>
            <a:br>
              <a:rPr lang="en-US" sz="3600" i="1" u="sng" dirty="0" smtClean="0"/>
            </a:br>
            <a:r>
              <a:rPr lang="en-US" sz="3600" i="1" u="sng" dirty="0" smtClean="0"/>
              <a:t/>
            </a:r>
            <a:br>
              <a:rPr lang="en-US" sz="3600" i="1" u="sng" dirty="0" smtClean="0"/>
            </a:br>
            <a:r>
              <a:rPr lang="en-US" sz="3600" dirty="0" smtClean="0"/>
              <a:t>the bar = </a:t>
            </a:r>
            <a:r>
              <a:rPr lang="en-US" sz="3600" b="1" dirty="0" err="1" smtClean="0"/>
              <a:t>il</a:t>
            </a:r>
            <a:r>
              <a:rPr lang="en-US" sz="3600" dirty="0" smtClean="0"/>
              <a:t> bar</a:t>
            </a:r>
            <a:br>
              <a:rPr lang="en-US" sz="3600" dirty="0" smtClean="0"/>
            </a:br>
            <a:r>
              <a:rPr lang="en-US" sz="3600" dirty="0" smtClean="0"/>
              <a:t>to = </a:t>
            </a:r>
            <a:r>
              <a:rPr lang="en-US" sz="3600" b="1" dirty="0" smtClean="0"/>
              <a:t>a</a:t>
            </a:r>
            <a:br>
              <a:rPr lang="en-US" sz="3600" b="1" dirty="0" smtClean="0"/>
            </a:br>
            <a:r>
              <a:rPr lang="en-US" sz="3600" b="1" dirty="0" smtClean="0"/>
              <a:t>a </a:t>
            </a:r>
            <a:r>
              <a:rPr lang="en-US" sz="3600" dirty="0" smtClean="0"/>
              <a:t>+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il</a:t>
            </a:r>
            <a:r>
              <a:rPr lang="en-US" sz="3600" b="1" dirty="0" smtClean="0"/>
              <a:t> </a:t>
            </a:r>
            <a:r>
              <a:rPr lang="en-US" sz="3600" dirty="0" smtClean="0"/>
              <a:t>=</a:t>
            </a:r>
            <a:r>
              <a:rPr lang="en-US" sz="3600" b="1" dirty="0" smtClean="0"/>
              <a:t>  __ </a:t>
            </a:r>
            <a:r>
              <a:rPr lang="en-US" sz="3600" dirty="0" smtClean="0"/>
              <a:t>bar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260649"/>
            <a:ext cx="8229600" cy="280831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Graffiti Treat" pitchFamily="2" charset="0"/>
              </a:rPr>
              <a:t>Articulated prepositions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033760"/>
              </p:ext>
            </p:extLst>
          </p:nvPr>
        </p:nvGraphicFramePr>
        <p:xfrm>
          <a:off x="107504" y="1052736"/>
          <a:ext cx="8928992" cy="193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660"/>
                <a:gridCol w="959313"/>
                <a:gridCol w="839399"/>
                <a:gridCol w="1116124"/>
                <a:gridCol w="1116124"/>
                <a:gridCol w="1116124"/>
                <a:gridCol w="1116124"/>
                <a:gridCol w="11161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PREPOSITION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DEFINITE ARTICLE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gli</a:t>
                      </a:r>
                      <a:endParaRPr lang="en-US" b="1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</a:p>
                    <a:p>
                      <a:pPr algn="ctr"/>
                      <a:r>
                        <a:rPr lang="en-US" dirty="0" smtClean="0"/>
                        <a:t>(to/ at)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smtClean="0"/>
                        <a:t>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n-US" baseline="0" dirty="0" smtClean="0"/>
                        <a:t>la</a:t>
                      </a:r>
                    </a:p>
                    <a:p>
                      <a:pPr algn="ctr"/>
                      <a:r>
                        <a:rPr lang="en-US" sz="2800" b="1" baseline="0" dirty="0" err="1" smtClean="0"/>
                        <a:t>alla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l’</a:t>
                      </a:r>
                    </a:p>
                    <a:p>
                      <a:pPr algn="ctr"/>
                      <a:r>
                        <a:rPr lang="en-US" sz="2800" b="1" dirty="0" smtClean="0"/>
                        <a:t>all’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lo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2800" b="1" dirty="0" err="1" smtClean="0"/>
                        <a:t>ai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le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gli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err="1" smtClean="0"/>
                        <a:t>agli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t3.gstatic.com/images?q=tbn:ANd9GcT3cRJqAKwlxJI5Gz_hT8BNAnwP6mKazFUDE3bbyt-9uqUDfLg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131543" cy="27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37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u="sng" dirty="0" smtClean="0">
                <a:solidFill>
                  <a:srgbClr val="FF0000"/>
                </a:solidFill>
              </a:rPr>
              <a:t>to</a:t>
            </a:r>
            <a:r>
              <a:rPr lang="en-US" sz="3600" i="1" u="sng" dirty="0" smtClean="0"/>
              <a:t> the bar</a:t>
            </a:r>
            <a:br>
              <a:rPr lang="en-US" sz="3600" i="1" u="sng" dirty="0" smtClean="0"/>
            </a:br>
            <a:r>
              <a:rPr lang="en-US" sz="3600" i="1" u="sng" dirty="0" smtClean="0"/>
              <a:t/>
            </a:r>
            <a:br>
              <a:rPr lang="en-US" sz="3600" i="1" u="sng" dirty="0" smtClean="0"/>
            </a:br>
            <a:r>
              <a:rPr lang="en-US" sz="3600" dirty="0" smtClean="0"/>
              <a:t>the bar = </a:t>
            </a:r>
            <a:r>
              <a:rPr lang="en-US" sz="3600" b="1" dirty="0" err="1" smtClean="0"/>
              <a:t>il</a:t>
            </a:r>
            <a:r>
              <a:rPr lang="en-US" sz="3600" dirty="0" smtClean="0"/>
              <a:t> bar</a:t>
            </a:r>
            <a:br>
              <a:rPr lang="en-US" sz="3600" dirty="0" smtClean="0"/>
            </a:br>
            <a:r>
              <a:rPr lang="en-US" sz="3600" dirty="0" smtClean="0"/>
              <a:t>to = </a:t>
            </a:r>
            <a:r>
              <a:rPr lang="en-US" sz="3600" b="1" dirty="0" smtClean="0"/>
              <a:t>a</a:t>
            </a:r>
            <a:br>
              <a:rPr lang="en-US" sz="3600" b="1" dirty="0" smtClean="0"/>
            </a:br>
            <a:r>
              <a:rPr lang="en-US" sz="3600" b="1" dirty="0" smtClean="0"/>
              <a:t>a </a:t>
            </a:r>
            <a:r>
              <a:rPr lang="en-US" sz="3600" dirty="0" smtClean="0"/>
              <a:t>+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il</a:t>
            </a:r>
            <a:r>
              <a:rPr lang="en-US" sz="3600" b="1" dirty="0" smtClean="0"/>
              <a:t> </a:t>
            </a:r>
            <a:r>
              <a:rPr lang="en-US" sz="3600" dirty="0" smtClean="0"/>
              <a:t>=</a:t>
            </a:r>
            <a:r>
              <a:rPr lang="en-US" sz="3600" b="1" dirty="0" smtClean="0"/>
              <a:t>  al </a:t>
            </a:r>
            <a:r>
              <a:rPr lang="en-US" sz="3600" dirty="0" smtClean="0"/>
              <a:t>bar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260649"/>
            <a:ext cx="8229600" cy="280831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Graffiti Treat" pitchFamily="2" charset="0"/>
              </a:rPr>
              <a:t>Articulated prepositions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033760"/>
              </p:ext>
            </p:extLst>
          </p:nvPr>
        </p:nvGraphicFramePr>
        <p:xfrm>
          <a:off x="107504" y="1052736"/>
          <a:ext cx="8928992" cy="193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660"/>
                <a:gridCol w="959313"/>
                <a:gridCol w="839399"/>
                <a:gridCol w="1116124"/>
                <a:gridCol w="1116124"/>
                <a:gridCol w="1116124"/>
                <a:gridCol w="1116124"/>
                <a:gridCol w="11161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PREPOSITION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DEFINITE ARTICLE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gli</a:t>
                      </a:r>
                      <a:endParaRPr lang="en-US" b="1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</a:p>
                    <a:p>
                      <a:pPr algn="ctr"/>
                      <a:r>
                        <a:rPr lang="en-US" dirty="0" smtClean="0"/>
                        <a:t>(to/ at)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smtClean="0"/>
                        <a:t>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n-US" baseline="0" dirty="0" smtClean="0"/>
                        <a:t>la</a:t>
                      </a:r>
                    </a:p>
                    <a:p>
                      <a:pPr algn="ctr"/>
                      <a:r>
                        <a:rPr lang="en-US" sz="2800" b="1" baseline="0" dirty="0" err="1" smtClean="0"/>
                        <a:t>alla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l’</a:t>
                      </a:r>
                    </a:p>
                    <a:p>
                      <a:pPr algn="ctr"/>
                      <a:r>
                        <a:rPr lang="en-US" sz="2800" b="1" dirty="0" smtClean="0"/>
                        <a:t>all’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lo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2800" b="1" dirty="0" err="1" smtClean="0"/>
                        <a:t>ai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le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gli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err="1" smtClean="0"/>
                        <a:t>agli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t3.gstatic.com/images?q=tbn:ANd9GcT3cRJqAKwlxJI5Gz_hT8BNAnwP6mKazFUDE3bbyt-9uqUDfLg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131543" cy="27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37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u="sng" dirty="0" smtClean="0">
                <a:solidFill>
                  <a:srgbClr val="FF0000"/>
                </a:solidFill>
              </a:rPr>
              <a:t>to</a:t>
            </a:r>
            <a:r>
              <a:rPr lang="en-US" i="1" u="sng" dirty="0" smtClean="0"/>
              <a:t> the bank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260649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Graffiti Treat" pitchFamily="2" charset="0"/>
              </a:rPr>
              <a:t>Articulated prepositions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132513"/>
              </p:ext>
            </p:extLst>
          </p:nvPr>
        </p:nvGraphicFramePr>
        <p:xfrm>
          <a:off x="107504" y="1052736"/>
          <a:ext cx="8928992" cy="193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660"/>
                <a:gridCol w="959313"/>
                <a:gridCol w="839399"/>
                <a:gridCol w="1116124"/>
                <a:gridCol w="1116124"/>
                <a:gridCol w="1116124"/>
                <a:gridCol w="1116124"/>
                <a:gridCol w="11161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PREPOSITION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DEFINITE ARTICLE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gli</a:t>
                      </a:r>
                      <a:endParaRPr lang="en-US" b="1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</a:p>
                    <a:p>
                      <a:pPr algn="ctr"/>
                      <a:r>
                        <a:rPr lang="en-US" dirty="0" smtClean="0"/>
                        <a:t>(to/ at)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smtClean="0"/>
                        <a:t>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n-US" baseline="0" dirty="0" smtClean="0"/>
                        <a:t>la</a:t>
                      </a:r>
                    </a:p>
                    <a:p>
                      <a:pPr algn="ctr"/>
                      <a:r>
                        <a:rPr lang="en-US" sz="2800" b="1" baseline="0" dirty="0" err="1" smtClean="0"/>
                        <a:t>alla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l’</a:t>
                      </a:r>
                    </a:p>
                    <a:p>
                      <a:pPr algn="ctr"/>
                      <a:r>
                        <a:rPr lang="en-US" sz="2800" b="1" dirty="0" smtClean="0"/>
                        <a:t>all’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lo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2800" b="1" dirty="0" err="1" smtClean="0"/>
                        <a:t>ai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le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gli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err="1" smtClean="0"/>
                        <a:t>agli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farm1.static.flickr.com/18/23593034_9457f82c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12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u="sng" dirty="0" smtClean="0">
                <a:solidFill>
                  <a:srgbClr val="FF0000"/>
                </a:solidFill>
              </a:rPr>
              <a:t>to</a:t>
            </a:r>
            <a:r>
              <a:rPr lang="en-US" i="1" u="sng" dirty="0" smtClean="0"/>
              <a:t> the bank</a:t>
            </a:r>
            <a:br>
              <a:rPr lang="en-US" i="1" u="sng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200" dirty="0" smtClean="0"/>
              <a:t>the bank = </a:t>
            </a:r>
            <a:r>
              <a:rPr lang="en-US" sz="3200" b="1" dirty="0" smtClean="0"/>
              <a:t>la</a:t>
            </a:r>
            <a:r>
              <a:rPr lang="en-US" sz="3200" dirty="0" smtClean="0"/>
              <a:t> </a:t>
            </a:r>
            <a:r>
              <a:rPr lang="en-US" sz="3200" dirty="0" err="1" smtClean="0"/>
              <a:t>banca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to = </a:t>
            </a:r>
            <a:r>
              <a:rPr lang="en-US" sz="3200" b="1" dirty="0" smtClean="0"/>
              <a:t>a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260649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Graffiti Treat" pitchFamily="2" charset="0"/>
              </a:rPr>
              <a:t>Articulated prepositions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132513"/>
              </p:ext>
            </p:extLst>
          </p:nvPr>
        </p:nvGraphicFramePr>
        <p:xfrm>
          <a:off x="107504" y="1052736"/>
          <a:ext cx="8928992" cy="193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660"/>
                <a:gridCol w="959313"/>
                <a:gridCol w="839399"/>
                <a:gridCol w="1116124"/>
                <a:gridCol w="1116124"/>
                <a:gridCol w="1116124"/>
                <a:gridCol w="1116124"/>
                <a:gridCol w="11161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PREPOSITION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DEFINITE ARTICLE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gli</a:t>
                      </a:r>
                      <a:endParaRPr lang="en-US" b="1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</a:p>
                    <a:p>
                      <a:pPr algn="ctr"/>
                      <a:r>
                        <a:rPr lang="en-US" dirty="0" smtClean="0"/>
                        <a:t>(to/ at)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smtClean="0"/>
                        <a:t>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n-US" baseline="0" dirty="0" smtClean="0"/>
                        <a:t>la</a:t>
                      </a:r>
                    </a:p>
                    <a:p>
                      <a:pPr algn="ctr"/>
                      <a:r>
                        <a:rPr lang="en-US" sz="2800" b="1" baseline="0" dirty="0" err="1" smtClean="0"/>
                        <a:t>alla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l’</a:t>
                      </a:r>
                    </a:p>
                    <a:p>
                      <a:pPr algn="ctr"/>
                      <a:r>
                        <a:rPr lang="en-US" sz="2800" b="1" dirty="0" smtClean="0"/>
                        <a:t>all’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lo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2800" b="1" dirty="0" err="1" smtClean="0"/>
                        <a:t>ai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le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gli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err="1" smtClean="0"/>
                        <a:t>agli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farm1.static.flickr.com/18/23593034_9457f82c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12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u="sng" dirty="0" smtClean="0">
                <a:solidFill>
                  <a:srgbClr val="FF0000"/>
                </a:solidFill>
              </a:rPr>
              <a:t>to</a:t>
            </a:r>
            <a:r>
              <a:rPr lang="en-US" i="1" u="sng" dirty="0" smtClean="0"/>
              <a:t> the bank</a:t>
            </a:r>
            <a:br>
              <a:rPr lang="en-US" i="1" u="sng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200" dirty="0" smtClean="0"/>
              <a:t>the bank = </a:t>
            </a:r>
            <a:r>
              <a:rPr lang="en-US" sz="3200" b="1" dirty="0" smtClean="0"/>
              <a:t>la</a:t>
            </a:r>
            <a:r>
              <a:rPr lang="en-US" sz="3200" dirty="0" smtClean="0"/>
              <a:t> </a:t>
            </a:r>
            <a:r>
              <a:rPr lang="en-US" sz="3200" dirty="0" err="1" smtClean="0"/>
              <a:t>banca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to = </a:t>
            </a:r>
            <a:r>
              <a:rPr lang="en-US" sz="3200" b="1" dirty="0" smtClean="0"/>
              <a:t>a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 </a:t>
            </a:r>
            <a:r>
              <a:rPr lang="en-US" sz="3200" dirty="0" smtClean="0"/>
              <a:t>+</a:t>
            </a:r>
            <a:r>
              <a:rPr lang="en-US" sz="3200" b="1" dirty="0" smtClean="0"/>
              <a:t> la </a:t>
            </a:r>
            <a:r>
              <a:rPr lang="en-US" sz="3200" dirty="0" smtClean="0"/>
              <a:t>=</a:t>
            </a:r>
            <a:r>
              <a:rPr lang="en-US" sz="3200" b="1" dirty="0" smtClean="0"/>
              <a:t> </a:t>
            </a:r>
            <a:r>
              <a:rPr lang="en-US" sz="3200" dirty="0" smtClean="0"/>
              <a:t>___ </a:t>
            </a:r>
            <a:r>
              <a:rPr lang="en-US" sz="3200" dirty="0" err="1" smtClean="0"/>
              <a:t>banca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260649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Graffiti Treat" pitchFamily="2" charset="0"/>
              </a:rPr>
              <a:t>Articulated prepositions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132513"/>
              </p:ext>
            </p:extLst>
          </p:nvPr>
        </p:nvGraphicFramePr>
        <p:xfrm>
          <a:off x="107504" y="1052736"/>
          <a:ext cx="8928992" cy="193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660"/>
                <a:gridCol w="959313"/>
                <a:gridCol w="839399"/>
                <a:gridCol w="1116124"/>
                <a:gridCol w="1116124"/>
                <a:gridCol w="1116124"/>
                <a:gridCol w="1116124"/>
                <a:gridCol w="11161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PREPOSITION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DEFINITE ARTICLE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gli</a:t>
                      </a:r>
                      <a:endParaRPr lang="en-US" b="1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</a:p>
                    <a:p>
                      <a:pPr algn="ctr"/>
                      <a:r>
                        <a:rPr lang="en-US" dirty="0" smtClean="0"/>
                        <a:t>(to/ at)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smtClean="0"/>
                        <a:t>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n-US" baseline="0" dirty="0" smtClean="0"/>
                        <a:t>la</a:t>
                      </a:r>
                    </a:p>
                    <a:p>
                      <a:pPr algn="ctr"/>
                      <a:r>
                        <a:rPr lang="en-US" sz="2800" b="1" baseline="0" dirty="0" err="1" smtClean="0"/>
                        <a:t>alla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l’</a:t>
                      </a:r>
                    </a:p>
                    <a:p>
                      <a:pPr algn="ctr"/>
                      <a:r>
                        <a:rPr lang="en-US" sz="2800" b="1" dirty="0" smtClean="0"/>
                        <a:t>all’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lo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2800" b="1" dirty="0" err="1" smtClean="0"/>
                        <a:t>ai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le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gli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err="1" smtClean="0"/>
                        <a:t>agli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farm1.static.flickr.com/18/23593034_9457f82c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12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u="sng" dirty="0" smtClean="0">
                <a:solidFill>
                  <a:srgbClr val="FF0000"/>
                </a:solidFill>
              </a:rPr>
              <a:t>to</a:t>
            </a:r>
            <a:r>
              <a:rPr lang="en-US" i="1" u="sng" dirty="0" smtClean="0"/>
              <a:t> the bank</a:t>
            </a:r>
            <a:br>
              <a:rPr lang="en-US" i="1" u="sng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200" dirty="0" smtClean="0"/>
              <a:t>the bank = </a:t>
            </a:r>
            <a:r>
              <a:rPr lang="en-US" sz="3200" b="1" dirty="0" smtClean="0"/>
              <a:t>la</a:t>
            </a:r>
            <a:r>
              <a:rPr lang="en-US" sz="3200" dirty="0" smtClean="0"/>
              <a:t> </a:t>
            </a:r>
            <a:r>
              <a:rPr lang="en-US" sz="3200" dirty="0" err="1" smtClean="0"/>
              <a:t>banca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to = </a:t>
            </a:r>
            <a:r>
              <a:rPr lang="en-US" sz="3200" b="1" dirty="0" smtClean="0"/>
              <a:t>a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 </a:t>
            </a:r>
            <a:r>
              <a:rPr lang="en-US" sz="3200" dirty="0" smtClean="0"/>
              <a:t>+</a:t>
            </a:r>
            <a:r>
              <a:rPr lang="en-US" sz="3200" b="1" dirty="0" smtClean="0"/>
              <a:t> la </a:t>
            </a:r>
            <a:r>
              <a:rPr lang="en-US" sz="3200" dirty="0" smtClean="0"/>
              <a:t>=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alla</a:t>
            </a:r>
            <a:r>
              <a:rPr lang="en-US" sz="3200" dirty="0" smtClean="0"/>
              <a:t> </a:t>
            </a:r>
            <a:r>
              <a:rPr lang="en-US" sz="3200" dirty="0" err="1" smtClean="0"/>
              <a:t>banca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260649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Graffiti Treat" pitchFamily="2" charset="0"/>
              </a:rPr>
              <a:t>Articulated prepositions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132513"/>
              </p:ext>
            </p:extLst>
          </p:nvPr>
        </p:nvGraphicFramePr>
        <p:xfrm>
          <a:off x="107504" y="1052736"/>
          <a:ext cx="8928992" cy="193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660"/>
                <a:gridCol w="959313"/>
                <a:gridCol w="839399"/>
                <a:gridCol w="1116124"/>
                <a:gridCol w="1116124"/>
                <a:gridCol w="1116124"/>
                <a:gridCol w="1116124"/>
                <a:gridCol w="11161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PREPOSITION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DEFINITE ARTICLE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gli</a:t>
                      </a:r>
                      <a:endParaRPr lang="en-US" b="1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</a:p>
                    <a:p>
                      <a:pPr algn="ctr"/>
                      <a:r>
                        <a:rPr lang="en-US" dirty="0" smtClean="0"/>
                        <a:t>(to/ at)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smtClean="0"/>
                        <a:t>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n-US" baseline="0" dirty="0" smtClean="0"/>
                        <a:t>la</a:t>
                      </a:r>
                    </a:p>
                    <a:p>
                      <a:pPr algn="ctr"/>
                      <a:r>
                        <a:rPr lang="en-US" sz="2800" b="1" baseline="0" dirty="0" err="1" smtClean="0"/>
                        <a:t>alla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l’</a:t>
                      </a:r>
                    </a:p>
                    <a:p>
                      <a:pPr algn="ctr"/>
                      <a:r>
                        <a:rPr lang="en-US" sz="2800" b="1" dirty="0" smtClean="0"/>
                        <a:t>all’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lo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2800" b="1" dirty="0" err="1" smtClean="0"/>
                        <a:t>ai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le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gli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err="1" smtClean="0"/>
                        <a:t>agli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farm1.static.flickr.com/18/23593034_9457f82c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12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to the </a:t>
            </a:r>
            <a:r>
              <a:rPr lang="en-US" i="1" dirty="0" err="1" smtClean="0"/>
              <a:t>gelateria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 smtClean="0">
                <a:latin typeface="Graffiti Treat" pitchFamily="2" charset="0"/>
              </a:rPr>
              <a:t>Lets speed up </a:t>
            </a:r>
            <a:r>
              <a:rPr lang="en-US" sz="5400" dirty="0" smtClean="0">
                <a:latin typeface="Graffiti Treat" pitchFamily="2" charset="0"/>
                <a:sym typeface="Wingdings" pitchFamily="2" charset="2"/>
              </a:rPr>
              <a:t></a:t>
            </a:r>
            <a:endParaRPr lang="en-US" sz="5400" dirty="0" smtClean="0">
              <a:latin typeface="Graffiti Treat" pitchFamily="2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2576666"/>
              </p:ext>
            </p:extLst>
          </p:nvPr>
        </p:nvGraphicFramePr>
        <p:xfrm>
          <a:off x="107504" y="1052736"/>
          <a:ext cx="8928992" cy="193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660"/>
                <a:gridCol w="959313"/>
                <a:gridCol w="839399"/>
                <a:gridCol w="1116124"/>
                <a:gridCol w="1116124"/>
                <a:gridCol w="1116124"/>
                <a:gridCol w="1116124"/>
                <a:gridCol w="11161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PREPOSITION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DEFINITE ARTICLE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gli</a:t>
                      </a:r>
                      <a:endParaRPr lang="en-US" b="1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</a:p>
                    <a:p>
                      <a:pPr algn="ctr"/>
                      <a:r>
                        <a:rPr lang="en-US" dirty="0" smtClean="0"/>
                        <a:t>(to/ at)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smtClean="0"/>
                        <a:t>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n-US" baseline="0" dirty="0" smtClean="0"/>
                        <a:t>la</a:t>
                      </a:r>
                    </a:p>
                    <a:p>
                      <a:pPr algn="ctr"/>
                      <a:r>
                        <a:rPr lang="en-US" sz="2800" b="1" baseline="0" dirty="0" err="1" smtClean="0"/>
                        <a:t>alla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l’</a:t>
                      </a:r>
                    </a:p>
                    <a:p>
                      <a:pPr algn="ctr"/>
                      <a:r>
                        <a:rPr lang="en-US" sz="2800" b="1" dirty="0" smtClean="0"/>
                        <a:t>all’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lo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2800" b="1" dirty="0" err="1" smtClean="0"/>
                        <a:t>ai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le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gli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err="1" smtClean="0"/>
                        <a:t>agli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AutoShape 2" descr="data:image/jpeg;base64,/9j/4AAQSkZJRgABAQAAAQABAAD/2wCEAAkGBhQSEBUUEhQWFBUVFxgZFRcXFhgYFxgYFxQVFxcXGBcYHCYeFxkjGhcUHy8gIycpLCwsFx4xNTAqNSYrLCkBCQoKDgwOGg8PGi8kHyQsLCwsLCwsLCwsLCwsLCwsLCwsLCwsLCwsLCwsLCwsLCwsLCwpLCwsLCwsLCwsKSwsLP/AABEIAMIBAwMBIgACEQEDEQH/xAAcAAACAgMBAQAAAAAAAAAAAAAEBQMGAAECBwj/xABCEAABAgMGAggEBAQEBgMAAAABAhEAAyEEBRIxQVFhcQYTIjKBkaGxQsHR8CNSguEUFTNiU6Ky8RZDcoOS0gdUwv/EABoBAAMBAQEBAAAAAAAAAAAAAAIDBAEABQb/xAAqEQACAgEDBAEDBAMAAAAAAAAAAQIRAxIhMRMiQVEEMkKBFDNhcSOR8P/aAAwDAQACEQMRAD8AFvCZJWt5Usy0n4SvEx1YkO0DCSNoEReEs5LT/wCQglFoScj6g/OPKui/QyQWdOw8omQgCI0r+2iQL5Rmszpv0dKkg5/flEK7ENFzE8lq+bwXZ54CgSkKANQ7PwcF4mt9olqWTKlmWn8pXj9WyjtYPTFplzUhkTj+tIV60iv37c86cvFQsG21eLTjjWMRvUfJ0VpPP1dG5w+F+RiBV0zRnLV5P7R6dZrQgBQUgKcULkFJ3DUPIxw42EF1mMTPOJcogVBHMERNYj+IPvSPSZ1pQrE0qWAoAMxLEN2kuXSTtlWFy7rlGuBL7gN7QPUHdTajz681/inw9oEBi/WjopIWXILnZRgGd0GT8C1Dmx+kNWWNCKKcoxDrFvX/APHVoIWUYT1YdQLpUA4DsdiQ8J5nRW0JPcfkRDVOPsxphtkpLHKEU0O7VMWA2dSUVSQw2hRdSfx5b/mBrwr8oCL5Zxe+iXQVKZYXMR1kw5vVKXHdA34w5Ug2dQCUYUkhJAGWJgDD7orMC5GJNQSfSnyhf0kXhSSfzD3EU4lqxVNbvc83PFudpul48Di3J/DPKKL0kS0xPM+0X+1qSUHtJ8xFM6T2fFMlhOZJ8mgfkLtNjvFpFctk1kht/kYRWycvEpkhtMq5fOLReNzrYYAVAV9NorNuu2aCpZdKDkT7ekRY6PYxXH46i+bOZS5uEdkPziz3ElXbKs8CRSuZP0iqSUTMI7YoYuHRlDoXjIJp6P8AWOy7IyJSr5VitbDT94cDotbS5FltTDUSZre0CW+5yi04lFxMGNJDgihLHjlFjst4rWi0Y5i1KWlJU61drtAKJALGlC+bxVCcUl/RJkxuTf8AYtV0UtyQ5s1qH/am/SNpkpkoeYp1KbM0SC2/KGknplbZQARaZoAAABViAAyACnEVfpD0k/iZxXM71ASEpDsAHZAAB8I2bWSlG17BUFjTcvwGG0y2otPnAt42teAMujtQjbhCeeoPiSX3jhR8IJpPkTG47pjSXe6gGoriSpz5GMhRGQHSj6G9Wfs9L/k87VMo80JjP5FM1kST+lvYxEnpMv8AKPMxKOlih8A8zHnVk9HpXA3/ACRX/wBdH6VKHsY3/K1D/kLH/TNVGJ6aby/837Qd/wATh2KTXjvAvqeje0B/gCPgnj9YPuIw2Y7zxzSgxPaulyULKcJLbERNO6R4ElSklhsRrGd/o3t9gXVn/EUOcr/1VGu1/io8UTB9YY2bpEmYlwkt4REOlkl6pP8A4iM7/RtR9gjr/NKP6iPdEbC5n5UHlNR82g9PSazHNPmiNqvqxnQD9BjtUl9p2iIB1sz/AAVHkUn2VE1lvabKLiXNSWIP4ZIYhiGYgxMbdYzt5KEYi02U5KbkpUdrfozpxAVXqB3sQ5oUPcRoXzL/ADjzhoi0yNJxH/c+sdq6o/8APB5qSfeO1/wZ0kAzL86wuqZiLM5USWAYB+UcC1JOogyZd8lXxSlc0SzEKrhlHISvAFP+lUb1EZ0jmepFMKgpwCaMx1TxbeN2fqa9ZLSvIigCnH92YDE5agZxyro8hsvKZM+ZMDLukDJUwfqSfdEd1ImdJjq778VKThTROwAbyaNXvOE1OGaFodlZAEgsQa5gwiVYCMpqgeKUn2IjarPM/wAUHQYkkeHeMUR+TJcMRL4yfgazrQghgqnEbQLZ2Cys1oQlqEO2/KAVy5gzwHxP/rEE3rdEA8lAfOHT+XPJHTJiYfDjjepIs09YACh2sgCA7E6kjSKj0qtL/hpBLF1EAs7UHlEqbRPSXTLWk7gv/pMCWkzFnFMC33IU/m0IiqdlLsRIkhm7Q4Q1sxIbApQodeOscpBB7x5EwxQsMCSnx+sMlIzjgjv7+rJG0pXqWie6LIkJmHF/URhy2WlRqTwjcxSJisRDqw4QygQzkth8d4hFmQXZakg6AZb6wOp1SNSj5ILXZEAFlVYtFftHR5ZU6VJIVln4aRcE2aWmWACVEEkFq1baukAzZsojDiqx3oflD4OSV2InplKqBbbd0vEEZBLB+Qz84fX50OscqU6rdIxGUtaOr7RMxCQoS1AHshTsDuBSsV63W4Sw+FxTtOxfmIr9vtxWoqLknMkkk0zfwh2PuJpQcHuQqzjIgM4xuGUwbPRUXbwfxiC12DCkmtOMci+R+ZURWi8gpJDqrvHnrVZ6OwA8PEyVbe8IYPReKgO8v0gpKziC2f1TzPvDy1NNllKVJBLd4sPMwgKjjxVd3fWCzecz8x8k/SMafgKhld7S0YVEOCciCPOEqszz+cEfzGZv6CIZ0xSi5bwAHtGKzUjkGOkxwAY7BjQ0dxJIVWIokkZwJsuAeaannHLxizWMSGggDAqJZSi4iFSYmsuYjmcGzlkBnPnESZ6vzHzMbmrpA6jSFpWbdIMXeKgkAFQOpJz5cI2i3r/MTAiiVM5JYMOUYlUFoQrUxrKty9/QRKZyloUSwZmoMz+zwDJEZeM4oCEDM9o+OXp7wtQTewWppGl2iYmrBQ8YJst6g0KW8T9YFstsfvUhhMu5K0u4B4R0qWzRqle6DzNllNU4TopyR+oHTiPWBZ1lASSUgt3k/N/vON2SWRQ1bWDJicDOOyQ3h+z+TQq0mMcW1aKfbky0kKTLpuCKHygJMxJJNQeavkYb3pLVKmKALAh07EENlCK0lQZ0EcSDXiH0i7GrRNMITaVCqVnxLj1BgafOUSF404ny+KmuURqCtBTX/eIMBhqiJsYXrasUoA0BbixavIRXscN7QgrkkDNNeY+IfOE4NIPCqWwOeVtERVGR2IyHk5dUWYRILMI6QI7jzj0bZyLOnaNiSNo6EbaMOtnPUDYUrG+qA0G8YtMYERhpvDGRtoxo40HniIkiJ54iNKY4YjCI7k6xyUGOpSDWMClwCmNOI6MoxoSTBAHC+ETSlM3n6Q66Ny5SVHrpJmZMSCw3+2i3i2yEthlNyCfdhC5zUUalbKNIvNeEkhJ0LpERWy8esThwIDapDH3iz3vdkmYCUI6pW7jCa6pHygW6OipEx+uQFYgwwkvy3gVlhyZ02mJ7Hdc1QxiWsgCnZP2YDKSVkFw2hzj0KbMWheDrHZQSWSM9qxBeqULUesUlhUA000LRnXfo7plWscrEsDz5DP0hPfNsKpilDMnstsMvSLUrqkqzGHJ0glydKxu3SJabd1SEKqpDM2EBQSda6mDhOtwZQsrckTJS8EyWcYA5doAjLgYc2RC0hygpfLVJ8I30ztbWg4QKpSXcuaNkOUI0XhNfsnwSmNTc42ztGl7FtkWpx3WPpDAkTJeBYZWaTTPbxFIQixrWErZSDhGJC3DPktL5oPoabR1LsypZBeuYGkTyxp8MYsjjyg8zJktBUhgtIIyBcZ6ihyPnFZnzTPmY5qitQoxYYRs0XBE8MCQyVUY5bH39YVz+jqytRlEBmz2LsXHl4GDhkajTAlBarK5apay1ezk1KQNarnyKSfKLEuxrQoJWgqUSQUgPtlvHFplBD0IGo1BhqyMW4pFQwKlqc6QNPuFZUcHdNU8jp4ZRZ50kLIZLv9mJ5shk0+Go5aj5w+OR8ipxTVFNFwTxRj6xkXVMykZDOpIRSA0x0DE0m5pyspaoPk9FJxzATzMSucVyy9QbFZWIzrRFjtnRUEgmcnIOAnX1jJXRWUKlZPpCnmgkGsUmVwzeENrs6OT7QkqlJBAzcgV2D6w6/lVmSgfhjEDmSST4ZRaOiuEoUEgABQoA2kA/kJp6QnicVbPL5dmUQaFwWIasSybomqLBJruQB5mLNapjTVgUZSvQxykPmdH9YHrP0GsSXkQL6OzAWVhDf3A+0H3Z0YCpkvEoKBUMSQDk4o/ERPalpHxDz1ju47Uk2mUBXtp333jtcma4pBXTC4JYnjq0pljAHCaDM1bdoQKsCBTMRYOnN5YLW2FzgTru/jFUm22Yck4eY+sdj1NAjGVZpYIdIDkB2BbwMOekF0ossxKZZ7Kku6mzBIO3CKiq0q1WByr7Rb+nksTJNkmspTpI7PFKFbHjGSW6TfIViuZbkIH9QYuBf25+kByr2Q47yoFTYlE9mUw3WX9/pDO6LoUqakKIwu6sKSzDMOzcI1qJlsYXjO6mVKmMkrmv+Gp+ykiin3FKcYksd5LE+VKODCCnNIxVOTs4hff6hNn4jiIT2Uh2FD8zEsppakLOMYVAl+1RxR84FJbBOMiK3F7crtLYTcsk5jzji97KVTlkcM+QgubNSqctQDhRNQNDqxq8S3ggpQkhLigUoZp5wOtppUcsblwJJ11rKUAEAfMw8tVjR/Ey55LqCUvqBhGEnnEdvQpSUYgAwyBq328M7tuuVhQrGpPWEljhbC7NzfWCeS1yC8comrs6P2ebNxLWmYEhmU+WYBeo1iRHQCXjUUTTUukYUhhsDvxh3LuhILuSs1qAE03Ay5wLbLUULDqLg5AMkwi3ezB1yT4BL0uYtjd+qRhVRyQaEtk2/OKvZ1plLBKDMR+V98iIuFovcpNE4krDguGzyr91ivruAjtdWFB3AGfAVzHIQyEqe72GunGqDLXOlzpOFCFIUA4SoNkWI4a5tnAVntHZCi5wd8JoSnVvIK84Z/xMsrAnSxVLFJSxGxYtUbwBauqk2nsf01JGbliedWf/AFHaHY3GqSf5ETi7CJs0rbD2aZu7jSoyhfNu5WFSU65uXTThl6PDm67PIwqSpwtLsQSMSD3eFMvCFd5zupNFYgaFtPLP9oFuV0jklQmVYcDqcOa02jci75sxK1JSSmWHUrQeJ14QaZfWArJADNzOwELrTaChJS5AUXKXLONWirE0+SbIn4Fa5SgeyzaV9IyOFzC8ZFJPaPYpEpK5LBIfC4OrtFWm2jj6fWHPQ68eslB6FJKSHdtvSKl0mkzZdqmoBVhxOlgEhlVHaPNvCPH0XNpnrxk0EJtLmuVeEQzbyQM1JHi8IFo/MoeKio+lI0FJGpPIBP1MP6SO1D2dfkthhClNsGGW5i0dArZ1gmUZinV9DHniZgJol+bqi79AZ2BSxM7GJsLhgWd4DJFRi6MbsQXzOmC0TQHAC1jICmI6mF6io5q/zE+gh5elzqm2mcpPcxqOIBwxO5iJfR4pDsVeKf8A8kxqlFJHbiZISM3PJh9TDLo/NSLTKOCgWDiOIkQyk3YlIBKQx1TXwrkYMkWAEghqb55sIVPPFbDo4ZPcVdOLQV2slChhwJDg6sXyhOi6wwVMUqtQ2viYvV1WE4y6qKGhyia39GUr7iglgxDUJzfRoQvmRhUTJYlF02Ve57ukFKz1YKkoUU4iVAkKTVuRZoY2q9UoAlqddKIJYIJyyNKPQbxZuiVil2fFLmBGJRdJIBNWBS5GVBSLIkYa9WEjMmlPKGaoz7rtCZZXj7dJ5rdcqSoqC1gEhgFuCHYgvk4iw3fc8oTcKCAnD2u0C5fTl84XT7Ii02xUw4SlagAM6BkuRuwhhbLnkBTIRibNwAfMaQuc1yhml7J7NjOb0Ws6gQUAE6ihplwiuWnoTNKylJBRoSWB8NDBUqcqUQRMWUJLlOaSBoH+TRYbuv2RNAwrAJ0ND6xsZ3wA3lxebKPedxTJHaKGTSoLj9vGFlovJ0lAcKIYEHXMDxj1G12mXkopY5uxBHHSPOekVwypM9C5S1VJKkkDCAQ6cKtG4wyFPk2GVtpsmt9gXLs8rGp14ATkSQcwdf8AaOryWEKQhv6aEilWLVpzMSz56FIkzFKLChar4aM7cI7l2QzJiieyFsQvgTuOGhjGqW46U23Z3YTNKTNC8ErIO/Kif9o6vNC+rUSoLQoCraBTlhw4GOrxkTVuEomUZjiAQkAZAa83zhbLsdoCFqUoykirnIklshUc2h0Y+hbUau9yOTaV4WRhIS6m+IJAJVQ8ATrlBa74dDLQXaigWLcQXBHKBp13gBK3CSaLCajnSgcR1Y1YUEP3T2Q3ZyekKk0nXk6trZIpRWghKnBGtCPCo8oFVYcctWJISoJoXoSOFc6+cZMtxD0oc+cAzlgqJSqrVc6cjmIOLkwXRAiaVJIchSONSNRxoH8I4nWxagARhG4yPI6xxMSR2ywIzAp2SaEjRi3mYgVefVAjNLOlJqGOY8C/pFyV7okfolmzglNC+0LJlvJPbqDrCqfbytRUOzVwBk0aF4dkk+EPUF5J5N+A6ZaJYP7xkLAp67xkM6f8ga/4PT+htpaYoaFizAV5jOJ+ntyKnLlzJbDslKsVMi4I3zPlGSLVhUDoNoZX3bkTJCQkuXfwYx4jm1LUj1nDwUqydF3qtZHAAD1JguXd0uUoEWcTWzxrBB8EmGi7KwSXdwDlTziWVKSc6RrzNh9JGrHZQUJISElXwpGHDw3g+03X1YQpqg15HV46lzmID5/dDpEs62FTJmAlI+JIrnkoRO3JsJrTwEyejyVJpMIxp4Zv9iIP+HZwoMJ2L5w8uu0SlBkNTTXyMMEMziJnOSdMmlmlFnn5sMxEzCpJCjkNxvs0Opl0rSy1qSSWFM984fIWlUyqQ4GdCQD8oltUmTg7bYebQVvItgv1Di1sVyQkpWGG4jmdY1BZUtRTXLJucM7bYEJS6CSKFiXodQfKNWiypnSSvKYnP+5gKEchEmht0ULOtpeHtwcyrOkAEhw2bv6mDzbSpNSCkhuPpCCwWsOACE4vI+GUF2hTZEn28NoH/JHZWBPFqlucy7rldYJiElCgp6OH3cZNyhTes9HXEE9rMByHHzg+yXglU5KRVTElTvkOFIq3SSeBaMwC1KOrXJ6CL8GOThUglan7Gv8AGpZ1sPyg/TUwnnAFeNIIrqWD7wNZbQCoHApbfEVP7Zcob2hcqYlIAUhQ3DhuY+kURxKHAcozfg5klU1YSQVVDnQOYnvWxiapXaarAEOG2plDK6pgTLU4BOi0kFJpTkYjCR1IUkFSiXUoOwrkdPGNUmhKbUrQsn3er+FWhQyLggguGGTcsuMKv5kZCEkOyuJo+Xy5vFumWdfUhYKcw4zLO0HyOjkq0JedLSrwKT4lLP4weuK4Y1fIjG3kVlWsfShQYqSFtk5wnniGY5vDK+73RMkFIxOsCgzGr0z8IU3tZhImLlsyQTgBr2dKnhAF4TDLSnRKwDkzHgctqO8dGTfBR0sMmmhpZbehaVJo7Bq+vCIf4kAYWDNnxEI7J2Q7Fyc9oYglQBIgumrskyrS6RHPrRm5QFOlFNctoNmzcOWcLLdbgKq+kPgvRMyC2T0pRiUavrrv4QimWwzHSdKp8qjxHsIFvq2Y2ILiAkW4sK1DNF0INImnNNkmaqUGvCIbROc0yGUSW6axpTExPB9ICBhyQpsKTbVAMPaMiAJjIZRNZ7NY2md2vCJZkghOE6EjwzEKEzwk4gSCNQWP7xKb0xDEVZfEMv1DNJ45R884Pwe8pW9yxybtSAAtZLCgHHnEsqUkJNOyDmc/GBruvTYhYI2h3ZbUFhiGJ4UiOc/A9qUd+UJ5diJUShi/dL0840uwTklyh+IYw9VZ1JHZUGGmEZRJLnftAPM0Lc/KFirtmd5wTm23IxMi+Jks4Vh+ebc9YZgNxhVfMvJYfYjNnyMAp29wYtTdSQVLnYy8sudnr66wHfS1rTUVGbfMQAAW7BL6NE9omEoqXVrV4owx7rR2WGkPn3qP4dKQj4UuTRmZ23MRXXeaEpdamclhuMstXgE2pTJyyGjvzJyjglNVJQRxBc+sB0lds6lp0pGSbKlC3lpLFRKesOWbBKBUtxjdpdRwKKy9WYJHNnygUDtg9YXORUCObKqKPFoRZArCo1oKnPm/GG8GOdciez9VJ7RITplvTR4pnS8EzTM/5ZwgKSx5sYuHSSwEJBZnUAKvWEdou1UpQGpAyyI+Y0h8GlTNhkp2CXFdJR2sZKFMEgFgSWz2z3ia33WgnsrKAKYWJqD8NX8IsV19GlTEhWBKUqzwsHApVOWYG0Lb1uvBMMrPICheuTDN65DwhkZp8gZPkz19j/ALZgJYVhKiSk56gMTp2dN4Pl9KTLTg6sFQACTRBJdmJcBXrFdvC8TK7CVHPC2WE0+usEmfKQUlScahVJNU1NWNWPhHT3qkVYMTkm8q3/70NbX0wnIASJUtaifxMIJAbMEO9QRURZ7j6QItUnHWUzhSCoAho8ovm80qm9YkkLSwFHdo5uy2TZBKsYJXXCe07iuJOTZcYF4Lj6YOXDF8Hqd7WuTMSUlCVNRyAfI6QitA/DIQeyDkACkaVf8AeAro6UpX+GECUtWoqDrR6pyyqOIiSdfDEpAxVcq0f2JhahJOmI+lUc/wiQlONCQSaMGAT+YpyECz7clylOkST7QVAkF99/GFiJaUqKlOzGmpLUHD5RTCFgSm3yZaZ4AxqPIamKdf9pUpsJd828x4Rzf18KUopGWv0HCBrBeWSGGRr98Itx4nFaiSeRPZCpU0kNpBFmRhT1itO6NzGpVlC5hA7oJJPCObdaMRZNEpoBFXOwnjcGmTCSSczHcsRHLDmJmL0gwGtiRoyGVnuh0gqLEjKNR1i9Jfuj1yi0TiiapSAkdpqHXUhgQWoYenonLQCuWTOpwSW3oaxZbkuFMvGcJBWzqVmaQam4kocIKsJrhegfPDRxyj5yeSUt4nra4xdM8+l3OtH4kg4WLFJyfalPvWGV29IAlQTOSUKBz0MWa8LglqYoUZau6pqhY2INCeMVe97qWghCmXXslqlP3pAfXtMbHImu3/AEO597JoU1jqRa9VGkU2chUguFBvyKLq/TqPGnGDrJfyVnCKEaK73rC38bymNUoVVFlm3koF0gAbqjiXPUXIDk5k0H1jLqsoWp1GkPZ1jQU0zH3WNWJITPIo7JCWRYHoajYUH7wVabrZFAPCGNnk5QcqWMNYbFE+TNTENnuxWAM/ofQxLZ7uSrvpFNAML+UWKzhLUjVolvkIr/SvRrsR+pbdUVgSZJVhWjDhLJfuiu+YfV6QZNnKbDLSVProNq5GO7ZdGJWIEB994hTZpkvQqGfZLGI5QH6oy3TB5tiOIJUMu0z4hwbUViZNxpd1DEonWoGuhprB5lqJC0EPqCA5HOJLVbAmhp6PApeQHkk6SIjMUkBIThFACMn0DbaQgvFLW1JAcgpJD6gf7Q7tE1xn2TCmdOT1gJIBCc2q7tntBGxj5Mv6y2ebWbJTMKc5iaKB2Cgx+8opNtuCUSf4ecpKh8MwsPBYDeYEWqbaTklySp3OWxprC+ddWIzC7KTmNFPsY1SkirHJw2TKnaLrmyiy0KxEd5QOEPqk5HnA0q6FEv6mLVZ7UpFHOHY5eAjmbMxQ5ZGMeRvkVosQS5yJ7yzmeA2HvGhLJAbLQQahKFTEpNQTk7RNNSiUFKWeQGZOw+ukHqrYU7e7BCoIS58uO0JJ15iYVAVORGjc9oUX/f5USlPi2QGw+sL5K5ktGMUC6fQ+8V48FLUyXJlvtRxaZYClJIdjAy7tSrukgnxjoTawbLAlI6w949we58IsbomSsCtErqkdWD2j3z7JhTNBEGzVOXgRaCV1yg4qkC3bo3KQw4mCbGgYg5p9tETR2kQNhtDU2xo3C0mMhuqIjRI+g7N0llnVafB/nE6+kQwukqb8ymA8zFasVhTL7S+yk5BRSSOIBy5QSZUp3czG1UdeAy9I+d6d8HpSyQjyMJ/SOYpsCCr+4Jwp/wDIj2EKrRaCrvTK6plv6qz9RAtsteKmQ2FIhRQOGHjtrSohqwE7+WortRPNBQkhMpJfiX5ls44kyELbrZYcZEEho7l2yWlscx9qEt4w1TZkkO4I3hqxpCP1MpcMhm3guWQqUlOEUUh2U70IfPlTxh9cl/ypxZ8KtUqoX2rFVvOcCnq5SnKj2gNh+8EyLmWwYpmEDIulQGwJzHOkLyYlyPxZlKNSPRUoEC2iYsoWCkd01B4HSKbdl/z5RwKJmBNCkhpif06/p8oslgv2XOT2VAk6fKEvYLpNb8m+itqdG+b14w7mWoRUbjUUKo57RccHrFkVIBqYZDNOMdMTMuNarZtU7E8D26fhlqb73jtFoQ3eHnXyiOaQQagiFyi5Ra9mxVPgr9pvcpqDllFi/iErQnEAQoAsdyHilXjLBWycnh9d1pUsJoMI7xI+6wnDgliQ+dS/BzbJSASA6T+VXyOsBSpBSHUgnNtvvhHFstAJCgcQyzfLJ+MSSLaSyfLccQYJoYlsQzqxCmThGpOgG/GGkxRXQ1IzMQTFhCCaBvijA0IbRKq6s9hpA1qmsGTnEM+1lSicwDnvWIFW4BBKs/c7DjFEIryc9+AazoUpb5NrtC3pheJIdHI8AdhptAs7pE00IfMsoA0AOnEvWJrYE91Z79PEVi2EKak0SZMn2oqqEEMojOofIsYf3laEmSXokgFPPMN84hvpDy2SO5V+GTfe0JZYXMKUO+gHMxV9XcS8bBN3WcLJUqiE1UeH1MQXhbManyAokbAZCJ70tAQkSUGg7xHxK+ghUYKKt6jZPSqJCXjlMaSqOhByfgyC+47Ajpo0gR0BCxhjRkTCXGQNm0ex3mhM5SS7KI7XHjzgGdZVJLB35R3etvloQsS1BcxGfLdO8LD0pmpSgTMJAyYul+Rqk8MjHl4tVB5oRk68k5QpRZIhjZbtapAU9GGcc2S/kqquVhP9ur8D9Ydyu2hwg1ZsTJ14mHqRDLE7F026zmgJTwKQT5mAZ1pmy0BC5aSkvlxycaRY+pFSosP7m+RLx1Is0pbqTodhGqVC3jb42EsiYJRStKQSQ2TADMsIfWW0iajEOypJ+/CNLsCCHau+ZiKyWYpJpmxblGtpoOMZRdeA623UienthiMlJooeMCI6NIzxrxDJYbH+ogNMHBQJ4wdKmk0ZtxHM9SnATrE7RZGTXBqxpMpTzA9P6iAWbdSKlPOo4iD7RaiRiQQpLO4qGiIzm8PvPSK7bukCZM4omOg0UmbLAqDljRQL2cMaZwpw9DVK3bHKZ0smrvrElrnBKaKSkHUmsJVXghScZIA/xZVUf9xGcs825mAp0tSiCSFp0KS4I+UcmOqwjrk4i3aJ+I5RPaL2woKQdIDf8qY1KutSu0vsIGaj8hqYY5ozSEXRLExwoBmd9X3g6VYwiorxiKWHDIGCVx7y+Ktk8ImmXihCQSXGVPptEzGokKgz5Qhva88XYTllzMat17lRYZGjCF4UhFVqYksNyeHD3hkYmM0uyslzQa/NvrFD6S3ypJKR3tGySOHPeLZeF4gjM60irXld3XrSQMqE8H+/OLcONJ3ImnkdUipIJd/WGU+3KWQomob0h/eF0ITIwAVzG7jf71irLllOeUXwmpkji0MbxvDGlKUUDV4mJkj+HlYj/UmCn9qTrzMaumxhutm0QMn1Og+sLrwtCpkwqNXMDVvSuA/pWp8gxLl4kSiOcG8drWGh3ApK3RG0SpERoiVIaFscdRto5UIklh4EInSaZxkcrAeMgQyyWi0KXNKgMJ4UidTKYLof8p5jT25Qyn2Q9YlSkMCk+YFC8LbYsZiIoStbDXG+S13cpKUJUA6t82O0Hotyl0wk+DxRLBeK5ZdJpqH9oud0X8lSXClgjvDMJ4kZgcaxr2JpYmuOBjLsiz3hgTxZ/LTxhjIlgJoaa7niYT3lbVlhVqF2YFxTnEl2XikApWWfIxzWwmKVjgTARQs2msRpWl38QXp5wrmW2U5ZZJG2R8d4ANrQ9CoeqX3bTyjVE1tIs67a2x5PEBvBJmITqNn1zdsxCRM/PrBiByr7ERHN6QSpQaVLAJzckx3TO1lottrShBUVAAAvXUxR+mE1EwS1IqQGUQaNt5vA9tvJcw4lqoMkgMPLWJbHOQskKBCcJpochQ6MWMDp0hKWoV3Vbly14kKKTuNtiNRwMXG65QnDFKHVrHfSO4f7gn4eQit2e7Djws50bWL3cdhMlLM61aDQRPmaK8SaVm028yQ01LHQjWOOsx9uYQwqB8KW9zB15WIAfiZnXbhFatdvlpJSs4RkSz8vCExjY9NNWB3t0iJUQCEp4mp4lvaFybVi1JPp/sIGtNz/AIgIWlaFDEG0q3a29YI6yXIRjU5PwJbvniPyxQ4pLYxOwq12hEmXjV8XdAzX4HJMULpB0gViJd5hy2RwEa6Q9IiVEkvMOWyBsIqhWSXNTFnx/j13SJ82atkXSXO61KZj0UHU+hGY9/KIZN+4ZoA7mR3L6xX0XgoSurGTv+0cInRV07VMkcvRc7VaglOIlye7y3hLZLGZq2yGZOgGpMA/xS5ixVzQQ0vGf1Mvqk99X9Q7bJ+sJ0OOy5Gpp7g1628LIQiiEUTx48zC/DHMEWdAftPh1aHpaVQDdsyzSOsQpQyTm/yhfMVDO3KEuWJafi7SuWghW0agqpWaGUSgxwExto4FEoXBEjeBAqC5GWsBLgZHkHnze0Y1Ec3vHnG4NIyz1e2ntq/6D7iK/aNfCNxkeRh4KmBKME3fMImIIJBxCoLHOMjIpfBqPSMIwrGgyG1TlFft8ZGQuHBFl+pnWkcjIRkZDkJO1HsK5GALpQDMDgHnGRkM8C/KN3l344u9Xb84yMhEuChF6uRAqWDhNDr5w/uEdhR1c11jcZEK+sryftkHST+kfvUR5L0mUesTXUe8bjIbh+sLH+2Eyz2RxUHgG9C9pW9WDDgOEZGQ/wC4LwzzS0ntHnGkxkZHq+DzfJ2I3pGRkYaOuiY/GHM+xga8C81X3rGRkJX7j/ob9hCnOGFl7vjGRkbPgyABeR/FVziDSMjIJGyNnOI9TGRkaCdgZQUjI/ekajIGQaBoyMjIII/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BUUEhQWFBUVFxgZFRcXFhgYFxgYFxQVFxcXGBcYHCYeFxkjGhcUHy8gIycpLCwsFx4xNTAqNSYrLCkBCQoKDgwOGg8PGi8kHyQsLCwsLCwsLCwsLCwsLCwsLCwsLCwsLCwsLCwsLCwsLCwsLCwpLCwsLCwsLCwsKSwsLP/AABEIAMIBAwMBIgACEQEDEQH/xAAcAAACAgMBAQAAAAAAAAAAAAAEBQMGAAECBwj/xABCEAABAgMGAggEBAQEBgMAAAABAhEAAyEEBRIxQVFhcQYTIjKBkaGxQsHR8CNSguEUFTNiU6Ky8RZDcoOS0gdUwv/EABoBAAMBAQEBAAAAAAAAAAAAAAIDBAEABQb/xAAqEQACAgEDBAEDBAMAAAAAAAAAAQIRAxIhMRMiQVEEMkKBFDNhcSOR8P/aAAwDAQACEQMRAD8AFvCZJWt5Usy0n4SvEx1YkO0DCSNoEReEs5LT/wCQglFoScj6g/OPKui/QyQWdOw8omQgCI0r+2iQL5Rmszpv0dKkg5/flEK7ENFzE8lq+bwXZ54CgSkKANQ7PwcF4mt9olqWTKlmWn8pXj9WyjtYPTFplzUhkTj+tIV60iv37c86cvFQsG21eLTjjWMRvUfJ0VpPP1dG5w+F+RiBV0zRnLV5P7R6dZrQgBQUgKcULkFJ3DUPIxw42EF1mMTPOJcogVBHMERNYj+IPvSPSZ1pQrE0qWAoAMxLEN2kuXSTtlWFy7rlGuBL7gN7QPUHdTajz681/inw9oEBi/WjopIWXILnZRgGd0GT8C1Dmx+kNWWNCKKcoxDrFvX/APHVoIWUYT1YdQLpUA4DsdiQ8J5nRW0JPcfkRDVOPsxphtkpLHKEU0O7VMWA2dSUVSQw2hRdSfx5b/mBrwr8oCL5Zxe+iXQVKZYXMR1kw5vVKXHdA34w5Ug2dQCUYUkhJAGWJgDD7orMC5GJNQSfSnyhf0kXhSSfzD3EU4lqxVNbvc83PFudpul48Di3J/DPKKL0kS0xPM+0X+1qSUHtJ8xFM6T2fFMlhOZJ8mgfkLtNjvFpFctk1kht/kYRWycvEpkhtMq5fOLReNzrYYAVAV9NorNuu2aCpZdKDkT7ekRY6PYxXH46i+bOZS5uEdkPziz3ElXbKs8CRSuZP0iqSUTMI7YoYuHRlDoXjIJp6P8AWOy7IyJSr5VitbDT94cDotbS5FltTDUSZre0CW+5yi04lFxMGNJDgihLHjlFjst4rWi0Y5i1KWlJU61drtAKJALGlC+bxVCcUl/RJkxuTf8AYtV0UtyQ5s1qH/am/SNpkpkoeYp1KbM0SC2/KGknplbZQARaZoAAABViAAyACnEVfpD0k/iZxXM71ASEpDsAHZAAB8I2bWSlG17BUFjTcvwGG0y2otPnAt42teAMujtQjbhCeeoPiSX3jhR8IJpPkTG47pjSXe6gGoriSpz5GMhRGQHSj6G9Wfs9L/k87VMo80JjP5FM1kST+lvYxEnpMv8AKPMxKOlih8A8zHnVk9HpXA3/ACRX/wBdH6VKHsY3/K1D/kLH/TNVGJ6aby/837Qd/wATh2KTXjvAvqeje0B/gCPgnj9YPuIw2Y7zxzSgxPaulyULKcJLbERNO6R4ElSklhsRrGd/o3t9gXVn/EUOcr/1VGu1/io8UTB9YY2bpEmYlwkt4REOlkl6pP8A4iM7/RtR9gjr/NKP6iPdEbC5n5UHlNR82g9PSazHNPmiNqvqxnQD9BjtUl9p2iIB1sz/AAVHkUn2VE1lvabKLiXNSWIP4ZIYhiGYgxMbdYzt5KEYi02U5KbkpUdrfozpxAVXqB3sQ5oUPcRoXzL/ADjzhoi0yNJxH/c+sdq6o/8APB5qSfeO1/wZ0kAzL86wuqZiLM5USWAYB+UcC1JOogyZd8lXxSlc0SzEKrhlHISvAFP+lUb1EZ0jmepFMKgpwCaMx1TxbeN2fqa9ZLSvIigCnH92YDE5agZxyro8hsvKZM+ZMDLukDJUwfqSfdEd1ImdJjq778VKThTROwAbyaNXvOE1OGaFodlZAEgsQa5gwiVYCMpqgeKUn2IjarPM/wAUHQYkkeHeMUR+TJcMRL4yfgazrQghgqnEbQLZ2Cys1oQlqEO2/KAVy5gzwHxP/rEE3rdEA8lAfOHT+XPJHTJiYfDjjepIs09YACh2sgCA7E6kjSKj0qtL/hpBLF1EAs7UHlEqbRPSXTLWk7gv/pMCWkzFnFMC33IU/m0IiqdlLsRIkhm7Q4Q1sxIbApQodeOscpBB7x5EwxQsMCSnx+sMlIzjgjv7+rJG0pXqWie6LIkJmHF/URhy2WlRqTwjcxSJisRDqw4QygQzkth8d4hFmQXZakg6AZb6wOp1SNSj5ILXZEAFlVYtFftHR5ZU6VJIVln4aRcE2aWmWACVEEkFq1baukAzZsojDiqx3oflD4OSV2InplKqBbbd0vEEZBLB+Qz84fX50OscqU6rdIxGUtaOr7RMxCQoS1AHshTsDuBSsV63W4Sw+FxTtOxfmIr9vtxWoqLknMkkk0zfwh2PuJpQcHuQqzjIgM4xuGUwbPRUXbwfxiC12DCkmtOMci+R+ZURWi8gpJDqrvHnrVZ6OwA8PEyVbe8IYPReKgO8v0gpKziC2f1TzPvDy1NNllKVJBLd4sPMwgKjjxVd3fWCzecz8x8k/SMafgKhld7S0YVEOCciCPOEqszz+cEfzGZv6CIZ0xSi5bwAHtGKzUjkGOkxwAY7BjQ0dxJIVWIokkZwJsuAeaannHLxizWMSGggDAqJZSi4iFSYmsuYjmcGzlkBnPnESZ6vzHzMbmrpA6jSFpWbdIMXeKgkAFQOpJz5cI2i3r/MTAiiVM5JYMOUYlUFoQrUxrKty9/QRKZyloUSwZmoMz+zwDJEZeM4oCEDM9o+OXp7wtQTewWppGl2iYmrBQ8YJst6g0KW8T9YFstsfvUhhMu5K0u4B4R0qWzRqle6DzNllNU4TopyR+oHTiPWBZ1lASSUgt3k/N/vON2SWRQ1bWDJicDOOyQ3h+z+TQq0mMcW1aKfbky0kKTLpuCKHygJMxJJNQeavkYb3pLVKmKALAh07EENlCK0lQZ0EcSDXiH0i7GrRNMITaVCqVnxLj1BgafOUSF404ny+KmuURqCtBTX/eIMBhqiJsYXrasUoA0BbixavIRXscN7QgrkkDNNeY+IfOE4NIPCqWwOeVtERVGR2IyHk5dUWYRILMI6QI7jzj0bZyLOnaNiSNo6EbaMOtnPUDYUrG+qA0G8YtMYERhpvDGRtoxo40HniIkiJ54iNKY4YjCI7k6xyUGOpSDWMClwCmNOI6MoxoSTBAHC+ETSlM3n6Q66Ny5SVHrpJmZMSCw3+2i3i2yEthlNyCfdhC5zUUalbKNIvNeEkhJ0LpERWy8esThwIDapDH3iz3vdkmYCUI6pW7jCa6pHygW6OipEx+uQFYgwwkvy3gVlhyZ02mJ7Hdc1QxiWsgCnZP2YDKSVkFw2hzj0KbMWheDrHZQSWSM9qxBeqULUesUlhUA000LRnXfo7plWscrEsDz5DP0hPfNsKpilDMnstsMvSLUrqkqzGHJ0glydKxu3SJabd1SEKqpDM2EBQSda6mDhOtwZQsrckTJS8EyWcYA5doAjLgYc2RC0hygpfLVJ8I30ztbWg4QKpSXcuaNkOUI0XhNfsnwSmNTc42ztGl7FtkWpx3WPpDAkTJeBYZWaTTPbxFIQixrWErZSDhGJC3DPktL5oPoabR1LsypZBeuYGkTyxp8MYsjjyg8zJktBUhgtIIyBcZ6ihyPnFZnzTPmY5qitQoxYYRs0XBE8MCQyVUY5bH39YVz+jqytRlEBmz2LsXHl4GDhkajTAlBarK5apay1ezk1KQNarnyKSfKLEuxrQoJWgqUSQUgPtlvHFplBD0IGo1BhqyMW4pFQwKlqc6QNPuFZUcHdNU8jp4ZRZ50kLIZLv9mJ5shk0+Go5aj5w+OR8ipxTVFNFwTxRj6xkXVMykZDOpIRSA0x0DE0m5pyspaoPk9FJxzATzMSucVyy9QbFZWIzrRFjtnRUEgmcnIOAnX1jJXRWUKlZPpCnmgkGsUmVwzeENrs6OT7QkqlJBAzcgV2D6w6/lVmSgfhjEDmSST4ZRaOiuEoUEgABQoA2kA/kJp6QnicVbPL5dmUQaFwWIasSybomqLBJruQB5mLNapjTVgUZSvQxykPmdH9YHrP0GsSXkQL6OzAWVhDf3A+0H3Z0YCpkvEoKBUMSQDk4o/ERPalpHxDz1ju47Uk2mUBXtp333jtcma4pBXTC4JYnjq0pljAHCaDM1bdoQKsCBTMRYOnN5YLW2FzgTru/jFUm22Yck4eY+sdj1NAjGVZpYIdIDkB2BbwMOekF0ossxKZZ7Kku6mzBIO3CKiq0q1WByr7Rb+nksTJNkmspTpI7PFKFbHjGSW6TfIViuZbkIH9QYuBf25+kByr2Q47yoFTYlE9mUw3WX9/pDO6LoUqakKIwu6sKSzDMOzcI1qJlsYXjO6mVKmMkrmv+Gp+ykiin3FKcYksd5LE+VKODCCnNIxVOTs4hff6hNn4jiIT2Uh2FD8zEsppakLOMYVAl+1RxR84FJbBOMiK3F7crtLYTcsk5jzji97KVTlkcM+QgubNSqctQDhRNQNDqxq8S3ggpQkhLigUoZp5wOtppUcsblwJJ11rKUAEAfMw8tVjR/Ey55LqCUvqBhGEnnEdvQpSUYgAwyBq328M7tuuVhQrGpPWEljhbC7NzfWCeS1yC8comrs6P2ebNxLWmYEhmU+WYBeo1iRHQCXjUUTTUukYUhhsDvxh3LuhILuSs1qAE03Ay5wLbLUULDqLg5AMkwi3ezB1yT4BL0uYtjd+qRhVRyQaEtk2/OKvZ1plLBKDMR+V98iIuFovcpNE4krDguGzyr91ivruAjtdWFB3AGfAVzHIQyEqe72GunGqDLXOlzpOFCFIUA4SoNkWI4a5tnAVntHZCi5wd8JoSnVvIK84Z/xMsrAnSxVLFJSxGxYtUbwBauqk2nsf01JGbliedWf/AFHaHY3GqSf5ETi7CJs0rbD2aZu7jSoyhfNu5WFSU65uXTThl6PDm67PIwqSpwtLsQSMSD3eFMvCFd5zupNFYgaFtPLP9oFuV0jklQmVYcDqcOa02jci75sxK1JSSmWHUrQeJ14QaZfWArJADNzOwELrTaChJS5AUXKXLONWirE0+SbIn4Fa5SgeyzaV9IyOFzC8ZFJPaPYpEpK5LBIfC4OrtFWm2jj6fWHPQ68eslB6FJKSHdtvSKl0mkzZdqmoBVhxOlgEhlVHaPNvCPH0XNpnrxk0EJtLmuVeEQzbyQM1JHi8IFo/MoeKio+lI0FJGpPIBP1MP6SO1D2dfkthhClNsGGW5i0dArZ1gmUZinV9DHniZgJol+bqi79AZ2BSxM7GJsLhgWd4DJFRi6MbsQXzOmC0TQHAC1jICmI6mF6io5q/zE+gh5elzqm2mcpPcxqOIBwxO5iJfR4pDsVeKf8A8kxqlFJHbiZISM3PJh9TDLo/NSLTKOCgWDiOIkQyk3YlIBKQx1TXwrkYMkWAEghqb55sIVPPFbDo4ZPcVdOLQV2slChhwJDg6sXyhOi6wwVMUqtQ2viYvV1WE4y6qKGhyia39GUr7iglgxDUJzfRoQvmRhUTJYlF02Ve57ukFKz1YKkoUU4iVAkKTVuRZoY2q9UoAlqddKIJYIJyyNKPQbxZuiVil2fFLmBGJRdJIBNWBS5GVBSLIkYa9WEjMmlPKGaoz7rtCZZXj7dJ5rdcqSoqC1gEhgFuCHYgvk4iw3fc8oTcKCAnD2u0C5fTl84XT7Ii02xUw4SlagAM6BkuRuwhhbLnkBTIRibNwAfMaQuc1yhml7J7NjOb0Ws6gQUAE6ihplwiuWnoTNKylJBRoSWB8NDBUqcqUQRMWUJLlOaSBoH+TRYbuv2RNAwrAJ0ND6xsZ3wA3lxebKPedxTJHaKGTSoLj9vGFlovJ0lAcKIYEHXMDxj1G12mXkopY5uxBHHSPOekVwypM9C5S1VJKkkDCAQ6cKtG4wyFPk2GVtpsmt9gXLs8rGp14ATkSQcwdf8AaOryWEKQhv6aEilWLVpzMSz56FIkzFKLChar4aM7cI7l2QzJiieyFsQvgTuOGhjGqW46U23Z3YTNKTNC8ErIO/Kif9o6vNC+rUSoLQoCraBTlhw4GOrxkTVuEomUZjiAQkAZAa83zhbLsdoCFqUoykirnIklshUc2h0Y+hbUau9yOTaV4WRhIS6m+IJAJVQ8ATrlBa74dDLQXaigWLcQXBHKBp13gBK3CSaLCajnSgcR1Y1YUEP3T2Q3ZyekKk0nXk6trZIpRWghKnBGtCPCo8oFVYcctWJISoJoXoSOFc6+cZMtxD0oc+cAzlgqJSqrVc6cjmIOLkwXRAiaVJIchSONSNRxoH8I4nWxagARhG4yPI6xxMSR2ywIzAp2SaEjRi3mYgVefVAjNLOlJqGOY8C/pFyV7okfolmzglNC+0LJlvJPbqDrCqfbytRUOzVwBk0aF4dkk+EPUF5J5N+A6ZaJYP7xkLAp67xkM6f8ga/4PT+htpaYoaFizAV5jOJ+ntyKnLlzJbDslKsVMi4I3zPlGSLVhUDoNoZX3bkTJCQkuXfwYx4jm1LUj1nDwUqydF3qtZHAAD1JguXd0uUoEWcTWzxrBB8EmGi7KwSXdwDlTziWVKSc6RrzNh9JGrHZQUJISElXwpGHDw3g+03X1YQpqg15HV46lzmID5/dDpEs62FTJmAlI+JIrnkoRO3JsJrTwEyejyVJpMIxp4Zv9iIP+HZwoMJ2L5w8uu0SlBkNTTXyMMEMziJnOSdMmlmlFnn5sMxEzCpJCjkNxvs0Opl0rSy1qSSWFM984fIWlUyqQ4GdCQD8oltUmTg7bYebQVvItgv1Di1sVyQkpWGG4jmdY1BZUtRTXLJucM7bYEJS6CSKFiXodQfKNWiypnSSvKYnP+5gKEchEmht0ULOtpeHtwcyrOkAEhw2bv6mDzbSpNSCkhuPpCCwWsOACE4vI+GUF2hTZEn28NoH/JHZWBPFqlucy7rldYJiElCgp6OH3cZNyhTes9HXEE9rMByHHzg+yXglU5KRVTElTvkOFIq3SSeBaMwC1KOrXJ6CL8GOThUglan7Gv8AGpZ1sPyg/TUwnnAFeNIIrqWD7wNZbQCoHApbfEVP7Zcob2hcqYlIAUhQ3DhuY+kURxKHAcozfg5klU1YSQVVDnQOYnvWxiapXaarAEOG2plDK6pgTLU4BOi0kFJpTkYjCR1IUkFSiXUoOwrkdPGNUmhKbUrQsn3er+FWhQyLggguGGTcsuMKv5kZCEkOyuJo+Xy5vFumWdfUhYKcw4zLO0HyOjkq0JedLSrwKT4lLP4weuK4Y1fIjG3kVlWsfShQYqSFtk5wnniGY5vDK+73RMkFIxOsCgzGr0z8IU3tZhImLlsyQTgBr2dKnhAF4TDLSnRKwDkzHgctqO8dGTfBR0sMmmhpZbehaVJo7Bq+vCIf4kAYWDNnxEI7J2Q7Fyc9oYglQBIgumrskyrS6RHPrRm5QFOlFNctoNmzcOWcLLdbgKq+kPgvRMyC2T0pRiUavrrv4QimWwzHSdKp8qjxHsIFvq2Y2ILiAkW4sK1DNF0INImnNNkmaqUGvCIbROc0yGUSW6axpTExPB9ICBhyQpsKTbVAMPaMiAJjIZRNZ7NY2md2vCJZkghOE6EjwzEKEzwk4gSCNQWP7xKb0xDEVZfEMv1DNJ45R884Pwe8pW9yxybtSAAtZLCgHHnEsqUkJNOyDmc/GBruvTYhYI2h3ZbUFhiGJ4UiOc/A9qUd+UJ5diJUShi/dL0840uwTklyh+IYw9VZ1JHZUGGmEZRJLnftAPM0Lc/KFirtmd5wTm23IxMi+Jks4Vh+ebc9YZgNxhVfMvJYfYjNnyMAp29wYtTdSQVLnYy8sudnr66wHfS1rTUVGbfMQAAW7BL6NE9omEoqXVrV4owx7rR2WGkPn3qP4dKQj4UuTRmZ23MRXXeaEpdamclhuMstXgE2pTJyyGjvzJyjglNVJQRxBc+sB0lds6lp0pGSbKlC3lpLFRKesOWbBKBUtxjdpdRwKKy9WYJHNnygUDtg9YXORUCObKqKPFoRZArCo1oKnPm/GG8GOdciez9VJ7RITplvTR4pnS8EzTM/5ZwgKSx5sYuHSSwEJBZnUAKvWEdou1UpQGpAyyI+Y0h8GlTNhkp2CXFdJR2sZKFMEgFgSWz2z3ia33WgnsrKAKYWJqD8NX8IsV19GlTEhWBKUqzwsHApVOWYG0Lb1uvBMMrPICheuTDN65DwhkZp8gZPkz19j/ALZgJYVhKiSk56gMTp2dN4Pl9KTLTg6sFQACTRBJdmJcBXrFdvC8TK7CVHPC2WE0+usEmfKQUlScahVJNU1NWNWPhHT3qkVYMTkm8q3/70NbX0wnIASJUtaifxMIJAbMEO9QRURZ7j6QItUnHWUzhSCoAho8ovm80qm9YkkLSwFHdo5uy2TZBKsYJXXCe07iuJOTZcYF4Lj6YOXDF8Hqd7WuTMSUlCVNRyAfI6QitA/DIQeyDkACkaVf8AeAro6UpX+GECUtWoqDrR6pyyqOIiSdfDEpAxVcq0f2JhahJOmI+lUc/wiQlONCQSaMGAT+YpyECz7clylOkST7QVAkF99/GFiJaUqKlOzGmpLUHD5RTCFgSm3yZaZ4AxqPIamKdf9pUpsJd828x4Rzf18KUopGWv0HCBrBeWSGGRr98Itx4nFaiSeRPZCpU0kNpBFmRhT1itO6NzGpVlC5hA7oJJPCObdaMRZNEpoBFXOwnjcGmTCSSczHcsRHLDmJmL0gwGtiRoyGVnuh0gqLEjKNR1i9Jfuj1yi0TiiapSAkdpqHXUhgQWoYenonLQCuWTOpwSW3oaxZbkuFMvGcJBWzqVmaQam4kocIKsJrhegfPDRxyj5yeSUt4nra4xdM8+l3OtH4kg4WLFJyfalPvWGV29IAlQTOSUKBz0MWa8LglqYoUZau6pqhY2INCeMVe97qWghCmXXslqlP3pAfXtMbHImu3/AEO597JoU1jqRa9VGkU2chUguFBvyKLq/TqPGnGDrJfyVnCKEaK73rC38bymNUoVVFlm3koF0gAbqjiXPUXIDk5k0H1jLqsoWp1GkPZ1jQU0zH3WNWJITPIo7JCWRYHoajYUH7wVabrZFAPCGNnk5QcqWMNYbFE+TNTENnuxWAM/ofQxLZ7uSrvpFNAML+UWKzhLUjVolvkIr/SvRrsR+pbdUVgSZJVhWjDhLJfuiu+YfV6QZNnKbDLSVProNq5GO7ZdGJWIEB994hTZpkvQqGfZLGI5QH6oy3TB5tiOIJUMu0z4hwbUViZNxpd1DEonWoGuhprB5lqJC0EPqCA5HOJLVbAmhp6PApeQHkk6SIjMUkBIThFACMn0DbaQgvFLW1JAcgpJD6gf7Q7tE1xn2TCmdOT1gJIBCc2q7tntBGxj5Mv6y2ebWbJTMKc5iaKB2Cgx+8opNtuCUSf4ecpKh8MwsPBYDeYEWqbaTklySp3OWxprC+ddWIzC7KTmNFPsY1SkirHJw2TKnaLrmyiy0KxEd5QOEPqk5HnA0q6FEv6mLVZ7UpFHOHY5eAjmbMxQ5ZGMeRvkVosQS5yJ7yzmeA2HvGhLJAbLQQahKFTEpNQTk7RNNSiUFKWeQGZOw+ukHqrYU7e7BCoIS58uO0JJ15iYVAVORGjc9oUX/f5USlPi2QGw+sL5K5ktGMUC6fQ+8V48FLUyXJlvtRxaZYClJIdjAy7tSrukgnxjoTawbLAlI6w949we58IsbomSsCtErqkdWD2j3z7JhTNBEGzVOXgRaCV1yg4qkC3bo3KQw4mCbGgYg5p9tETR2kQNhtDU2xo3C0mMhuqIjRI+g7N0llnVafB/nE6+kQwukqb8ymA8zFasVhTL7S+yk5BRSSOIBy5QSZUp3czG1UdeAy9I+d6d8HpSyQjyMJ/SOYpsCCr+4Jwp/wDIj2EKrRaCrvTK6plv6qz9RAtsteKmQ2FIhRQOGHjtrSohqwE7+WortRPNBQkhMpJfiX5ls44kyELbrZYcZEEho7l2yWlscx9qEt4w1TZkkO4I3hqxpCP1MpcMhm3guWQqUlOEUUh2U70IfPlTxh9cl/ypxZ8KtUqoX2rFVvOcCnq5SnKj2gNh+8EyLmWwYpmEDIulQGwJzHOkLyYlyPxZlKNSPRUoEC2iYsoWCkd01B4HSKbdl/z5RwKJmBNCkhpif06/p8oslgv2XOT2VAk6fKEvYLpNb8m+itqdG+b14w7mWoRUbjUUKo57RccHrFkVIBqYZDNOMdMTMuNarZtU7E8D26fhlqb73jtFoQ3eHnXyiOaQQagiFyi5Ra9mxVPgr9pvcpqDllFi/iErQnEAQoAsdyHilXjLBWycnh9d1pUsJoMI7xI+6wnDgliQ+dS/BzbJSASA6T+VXyOsBSpBSHUgnNtvvhHFstAJCgcQyzfLJ+MSSLaSyfLccQYJoYlsQzqxCmThGpOgG/GGkxRXQ1IzMQTFhCCaBvijA0IbRKq6s9hpA1qmsGTnEM+1lSicwDnvWIFW4BBKs/c7DjFEIryc9+AazoUpb5NrtC3pheJIdHI8AdhptAs7pE00IfMsoA0AOnEvWJrYE91Z79PEVi2EKak0SZMn2oqqEEMojOofIsYf3laEmSXokgFPPMN84hvpDy2SO5V+GTfe0JZYXMKUO+gHMxV9XcS8bBN3WcLJUqiE1UeH1MQXhbManyAokbAZCJ70tAQkSUGg7xHxK+ghUYKKt6jZPSqJCXjlMaSqOhByfgyC+47Ajpo0gR0BCxhjRkTCXGQNm0ex3mhM5SS7KI7XHjzgGdZVJLB35R3etvloQsS1BcxGfLdO8LD0pmpSgTMJAyYul+Rqk8MjHl4tVB5oRk68k5QpRZIhjZbtapAU9GGcc2S/kqquVhP9ur8D9Ydyu2hwg1ZsTJ14mHqRDLE7F026zmgJTwKQT5mAZ1pmy0BC5aSkvlxycaRY+pFSosP7m+RLx1Is0pbqTodhGqVC3jb42EsiYJRStKQSQ2TADMsIfWW0iajEOypJ+/CNLsCCHau+ZiKyWYpJpmxblGtpoOMZRdeA623UienthiMlJooeMCI6NIzxrxDJYbH+ogNMHBQJ4wdKmk0ZtxHM9SnATrE7RZGTXBqxpMpTzA9P6iAWbdSKlPOo4iD7RaiRiQQpLO4qGiIzm8PvPSK7bukCZM4omOg0UmbLAqDljRQL2cMaZwpw9DVK3bHKZ0smrvrElrnBKaKSkHUmsJVXghScZIA/xZVUf9xGcs825mAp0tSiCSFp0KS4I+UcmOqwjrk4i3aJ+I5RPaL2woKQdIDf8qY1KutSu0vsIGaj8hqYY5ozSEXRLExwoBmd9X3g6VYwiorxiKWHDIGCVx7y+Ktk8ImmXihCQSXGVPptEzGokKgz5Qhva88XYTllzMat17lRYZGjCF4UhFVqYksNyeHD3hkYmM0uyslzQa/NvrFD6S3ypJKR3tGySOHPeLZeF4gjM60irXld3XrSQMqE8H+/OLcONJ3ImnkdUipIJd/WGU+3KWQomob0h/eF0ITIwAVzG7jf71irLllOeUXwmpkji0MbxvDGlKUUDV4mJkj+HlYj/UmCn9qTrzMaumxhutm0QMn1Og+sLrwtCpkwqNXMDVvSuA/pWp8gxLl4kSiOcG8drWGh3ApK3RG0SpERoiVIaFscdRto5UIklh4EInSaZxkcrAeMgQyyWi0KXNKgMJ4UidTKYLof8p5jT25Qyn2Q9YlSkMCk+YFC8LbYsZiIoStbDXG+S13cpKUJUA6t82O0Hotyl0wk+DxRLBeK5ZdJpqH9oud0X8lSXClgjvDMJ4kZgcaxr2JpYmuOBjLsiz3hgTxZ/LTxhjIlgJoaa7niYT3lbVlhVqF2YFxTnEl2XikApWWfIxzWwmKVjgTARQs2msRpWl38QXp5wrmW2U5ZZJG2R8d4ANrQ9CoeqX3bTyjVE1tIs67a2x5PEBvBJmITqNn1zdsxCRM/PrBiByr7ERHN6QSpQaVLAJzckx3TO1lottrShBUVAAAvXUxR+mE1EwS1IqQGUQaNt5vA9tvJcw4lqoMkgMPLWJbHOQskKBCcJpochQ6MWMDp0hKWoV3Vbly14kKKTuNtiNRwMXG65QnDFKHVrHfSO4f7gn4eQit2e7Djws50bWL3cdhMlLM61aDQRPmaK8SaVm028yQ01LHQjWOOsx9uYQwqB8KW9zB15WIAfiZnXbhFatdvlpJSs4RkSz8vCExjY9NNWB3t0iJUQCEp4mp4lvaFybVi1JPp/sIGtNz/AIgIWlaFDEG0q3a29YI6yXIRjU5PwJbvniPyxQ4pLYxOwq12hEmXjV8XdAzX4HJMULpB0gViJd5hy2RwEa6Q9IiVEkvMOWyBsIqhWSXNTFnx/j13SJ82atkXSXO61KZj0UHU+hGY9/KIZN+4ZoA7mR3L6xX0XgoSurGTv+0cInRV07VMkcvRc7VaglOIlye7y3hLZLGZq2yGZOgGpMA/xS5ixVzQQ0vGf1Mvqk99X9Q7bJ+sJ0OOy5Gpp7g1628LIQiiEUTx48zC/DHMEWdAftPh1aHpaVQDdsyzSOsQpQyTm/yhfMVDO3KEuWJafi7SuWghW0agqpWaGUSgxwExto4FEoXBEjeBAqC5GWsBLgZHkHnze0Y1Ec3vHnG4NIyz1e2ntq/6D7iK/aNfCNxkeRh4KmBKME3fMImIIJBxCoLHOMjIpfBqPSMIwrGgyG1TlFft8ZGQuHBFl+pnWkcjIRkZDkJO1HsK5GALpQDMDgHnGRkM8C/KN3l344u9Xb84yMhEuChF6uRAqWDhNDr5w/uEdhR1c11jcZEK+sryftkHST+kfvUR5L0mUesTXUe8bjIbh+sLH+2Eyz2RxUHgG9C9pW9WDDgOEZGQ/wC4LwzzS0ntHnGkxkZHq+DzfJ2I3pGRkYaOuiY/GHM+xga8C81X3rGRkJX7j/ob9hCnOGFl7vjGRkbPgyABeR/FVziDSMjIJGyNnOI9TGRkaCdgZQUjI/ekajIGQaBoyMjIII//2Q=="/>
          <p:cNvSpPr>
            <a:spLocks noChangeAspect="1" noChangeArrowheads="1"/>
          </p:cNvSpPr>
          <p:nvPr/>
        </p:nvSpPr>
        <p:spPr bwMode="auto">
          <a:xfrm>
            <a:off x="1524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upload.wikimedia.org/wikipedia/commons/3/36/Ice_cream_shop_in_Ita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212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to the </a:t>
            </a:r>
            <a:r>
              <a:rPr lang="en-US" i="1" dirty="0" err="1" smtClean="0"/>
              <a:t>gelateria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>	</a:t>
            </a:r>
            <a:r>
              <a:rPr lang="en-US" i="1" dirty="0" smtClean="0"/>
              <a:t>	</a:t>
            </a:r>
            <a:r>
              <a:rPr lang="en-US" b="1" dirty="0" err="1" smtClean="0"/>
              <a:t>alla</a:t>
            </a:r>
            <a:r>
              <a:rPr lang="en-US" b="1" dirty="0" smtClean="0"/>
              <a:t> </a:t>
            </a:r>
            <a:r>
              <a:rPr lang="en-US" b="1" dirty="0" err="1" smtClean="0"/>
              <a:t>gelateria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Graffiti Treat" pitchFamily="2" charset="0"/>
              </a:rPr>
              <a:t>Articulated prepositions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6246976"/>
              </p:ext>
            </p:extLst>
          </p:nvPr>
        </p:nvGraphicFramePr>
        <p:xfrm>
          <a:off x="107504" y="1052736"/>
          <a:ext cx="8928992" cy="193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660"/>
                <a:gridCol w="959313"/>
                <a:gridCol w="839399"/>
                <a:gridCol w="1116124"/>
                <a:gridCol w="1116124"/>
                <a:gridCol w="1116124"/>
                <a:gridCol w="1116124"/>
                <a:gridCol w="11161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PREPOSITION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DEFINITE ARTICLE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gli</a:t>
                      </a:r>
                      <a:endParaRPr lang="en-US" b="1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</a:p>
                    <a:p>
                      <a:pPr algn="ctr"/>
                      <a:r>
                        <a:rPr lang="en-US" dirty="0" smtClean="0"/>
                        <a:t>(to/ at)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smtClean="0"/>
                        <a:t>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n-US" baseline="0" dirty="0" smtClean="0"/>
                        <a:t>la</a:t>
                      </a:r>
                    </a:p>
                    <a:p>
                      <a:pPr algn="ctr"/>
                      <a:r>
                        <a:rPr lang="en-US" sz="2800" b="1" baseline="0" dirty="0" err="1" smtClean="0"/>
                        <a:t>alla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l’</a:t>
                      </a:r>
                    </a:p>
                    <a:p>
                      <a:pPr algn="ctr"/>
                      <a:r>
                        <a:rPr lang="en-US" sz="2800" b="1" dirty="0" smtClean="0"/>
                        <a:t>all’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lo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2800" b="1" dirty="0" err="1" smtClean="0"/>
                        <a:t>ai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le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gli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err="1" smtClean="0"/>
                        <a:t>agli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AutoShape 2" descr="data:image/jpeg;base64,/9j/4AAQSkZJRgABAQAAAQABAAD/2wCEAAkGBhQSEBUUEhQWFBUVFxgZFRcXFhgYFxgYFxQVFxcXGBcYHCYeFxkjGhcUHy8gIycpLCwsFx4xNTAqNSYrLCkBCQoKDgwOGg8PGi8kHyQsLCwsLCwsLCwsLCwsLCwsLCwsLCwsLCwsLCwsLCwsLCwsLCwpLCwsLCwsLCwsKSwsLP/AABEIAMIBAwMBIgACEQEDEQH/xAAcAAACAgMBAQAAAAAAAAAAAAAEBQMGAAECBwj/xABCEAABAgMGAggEBAQEBgMAAAABAhEAAyEEBRIxQVFhcQYTIjKBkaGxQsHR8CNSguEUFTNiU6Ky8RZDcoOS0gdUwv/EABoBAAMBAQEBAAAAAAAAAAAAAAIDBAEABQb/xAAqEQACAgEDBAEDBAMAAAAAAAAAAQIRAxIhMRMiQVEEMkKBFDNhcSOR8P/aAAwDAQACEQMRAD8AFvCZJWt5Usy0n4SvEx1YkO0DCSNoEReEs5LT/wCQglFoScj6g/OPKui/QyQWdOw8omQgCI0r+2iQL5Rmszpv0dKkg5/flEK7ENFzE8lq+bwXZ54CgSkKANQ7PwcF4mt9olqWTKlmWn8pXj9WyjtYPTFplzUhkTj+tIV60iv37c86cvFQsG21eLTjjWMRvUfJ0VpPP1dG5w+F+RiBV0zRnLV5P7R6dZrQgBQUgKcULkFJ3DUPIxw42EF1mMTPOJcogVBHMERNYj+IPvSPSZ1pQrE0qWAoAMxLEN2kuXSTtlWFy7rlGuBL7gN7QPUHdTajz681/inw9oEBi/WjopIWXILnZRgGd0GT8C1Dmx+kNWWNCKKcoxDrFvX/APHVoIWUYT1YdQLpUA4DsdiQ8J5nRW0JPcfkRDVOPsxphtkpLHKEU0O7VMWA2dSUVSQw2hRdSfx5b/mBrwr8oCL5Zxe+iXQVKZYXMR1kw5vVKXHdA34w5Ug2dQCUYUkhJAGWJgDD7orMC5GJNQSfSnyhf0kXhSSfzD3EU4lqxVNbvc83PFudpul48Di3J/DPKKL0kS0xPM+0X+1qSUHtJ8xFM6T2fFMlhOZJ8mgfkLtNjvFpFctk1kht/kYRWycvEpkhtMq5fOLReNzrYYAVAV9NorNuu2aCpZdKDkT7ekRY6PYxXH46i+bOZS5uEdkPziz3ElXbKs8CRSuZP0iqSUTMI7YoYuHRlDoXjIJp6P8AWOy7IyJSr5VitbDT94cDotbS5FltTDUSZre0CW+5yi04lFxMGNJDgihLHjlFjst4rWi0Y5i1KWlJU61drtAKJALGlC+bxVCcUl/RJkxuTf8AYtV0UtyQ5s1qH/am/SNpkpkoeYp1KbM0SC2/KGknplbZQARaZoAAABViAAyACnEVfpD0k/iZxXM71ASEpDsAHZAAB8I2bWSlG17BUFjTcvwGG0y2otPnAt42teAMujtQjbhCeeoPiSX3jhR8IJpPkTG47pjSXe6gGoriSpz5GMhRGQHSj6G9Wfs9L/k87VMo80JjP5FM1kST+lvYxEnpMv8AKPMxKOlih8A8zHnVk9HpXA3/ACRX/wBdH6VKHsY3/K1D/kLH/TNVGJ6aby/837Qd/wATh2KTXjvAvqeje0B/gCPgnj9YPuIw2Y7zxzSgxPaulyULKcJLbERNO6R4ElSklhsRrGd/o3t9gXVn/EUOcr/1VGu1/io8UTB9YY2bpEmYlwkt4REOlkl6pP8A4iM7/RtR9gjr/NKP6iPdEbC5n5UHlNR82g9PSazHNPmiNqvqxnQD9BjtUl9p2iIB1sz/AAVHkUn2VE1lvabKLiXNSWIP4ZIYhiGYgxMbdYzt5KEYi02U5KbkpUdrfozpxAVXqB3sQ5oUPcRoXzL/ADjzhoi0yNJxH/c+sdq6o/8APB5qSfeO1/wZ0kAzL86wuqZiLM5USWAYB+UcC1JOogyZd8lXxSlc0SzEKrhlHISvAFP+lUb1EZ0jmepFMKgpwCaMx1TxbeN2fqa9ZLSvIigCnH92YDE5agZxyro8hsvKZM+ZMDLukDJUwfqSfdEd1ImdJjq778VKThTROwAbyaNXvOE1OGaFodlZAEgsQa5gwiVYCMpqgeKUn2IjarPM/wAUHQYkkeHeMUR+TJcMRL4yfgazrQghgqnEbQLZ2Cys1oQlqEO2/KAVy5gzwHxP/rEE3rdEA8lAfOHT+XPJHTJiYfDjjepIs09YACh2sgCA7E6kjSKj0qtL/hpBLF1EAs7UHlEqbRPSXTLWk7gv/pMCWkzFnFMC33IU/m0IiqdlLsRIkhm7Q4Q1sxIbApQodeOscpBB7x5EwxQsMCSnx+sMlIzjgjv7+rJG0pXqWie6LIkJmHF/URhy2WlRqTwjcxSJisRDqw4QygQzkth8d4hFmQXZakg6AZb6wOp1SNSj5ILXZEAFlVYtFftHR5ZU6VJIVln4aRcE2aWmWACVEEkFq1baukAzZsojDiqx3oflD4OSV2InplKqBbbd0vEEZBLB+Qz84fX50OscqU6rdIxGUtaOr7RMxCQoS1AHshTsDuBSsV63W4Sw+FxTtOxfmIr9vtxWoqLknMkkk0zfwh2PuJpQcHuQqzjIgM4xuGUwbPRUXbwfxiC12DCkmtOMci+R+ZURWi8gpJDqrvHnrVZ6OwA8PEyVbe8IYPReKgO8v0gpKziC2f1TzPvDy1NNllKVJBLd4sPMwgKjjxVd3fWCzecz8x8k/SMafgKhld7S0YVEOCciCPOEqszz+cEfzGZv6CIZ0xSi5bwAHtGKzUjkGOkxwAY7BjQ0dxJIVWIokkZwJsuAeaannHLxizWMSGggDAqJZSi4iFSYmsuYjmcGzlkBnPnESZ6vzHzMbmrpA6jSFpWbdIMXeKgkAFQOpJz5cI2i3r/MTAiiVM5JYMOUYlUFoQrUxrKty9/QRKZyloUSwZmoMz+zwDJEZeM4oCEDM9o+OXp7wtQTewWppGl2iYmrBQ8YJst6g0KW8T9YFstsfvUhhMu5K0u4B4R0qWzRqle6DzNllNU4TopyR+oHTiPWBZ1lASSUgt3k/N/vON2SWRQ1bWDJicDOOyQ3h+z+TQq0mMcW1aKfbky0kKTLpuCKHygJMxJJNQeavkYb3pLVKmKALAh07EENlCK0lQZ0EcSDXiH0i7GrRNMITaVCqVnxLj1BgafOUSF404ny+KmuURqCtBTX/eIMBhqiJsYXrasUoA0BbixavIRXscN7QgrkkDNNeY+IfOE4NIPCqWwOeVtERVGR2IyHk5dUWYRILMI6QI7jzj0bZyLOnaNiSNo6EbaMOtnPUDYUrG+qA0G8YtMYERhpvDGRtoxo40HniIkiJ54iNKY4YjCI7k6xyUGOpSDWMClwCmNOI6MoxoSTBAHC+ETSlM3n6Q66Ny5SVHrpJmZMSCw3+2i3i2yEthlNyCfdhC5zUUalbKNIvNeEkhJ0LpERWy8esThwIDapDH3iz3vdkmYCUI6pW7jCa6pHygW6OipEx+uQFYgwwkvy3gVlhyZ02mJ7Hdc1QxiWsgCnZP2YDKSVkFw2hzj0KbMWheDrHZQSWSM9qxBeqULUesUlhUA000LRnXfo7plWscrEsDz5DP0hPfNsKpilDMnstsMvSLUrqkqzGHJ0glydKxu3SJabd1SEKqpDM2EBQSda6mDhOtwZQsrckTJS8EyWcYA5doAjLgYc2RC0hygpfLVJ8I30ztbWg4QKpSXcuaNkOUI0XhNfsnwSmNTc42ztGl7FtkWpx3WPpDAkTJeBYZWaTTPbxFIQixrWErZSDhGJC3DPktL5oPoabR1LsypZBeuYGkTyxp8MYsjjyg8zJktBUhgtIIyBcZ6ihyPnFZnzTPmY5qitQoxYYRs0XBE8MCQyVUY5bH39YVz+jqytRlEBmz2LsXHl4GDhkajTAlBarK5apay1ezk1KQNarnyKSfKLEuxrQoJWgqUSQUgPtlvHFplBD0IGo1BhqyMW4pFQwKlqc6QNPuFZUcHdNU8jp4ZRZ50kLIZLv9mJ5shk0+Go5aj5w+OR8ipxTVFNFwTxRj6xkXVMykZDOpIRSA0x0DE0m5pyspaoPk9FJxzATzMSucVyy9QbFZWIzrRFjtnRUEgmcnIOAnX1jJXRWUKlZPpCnmgkGsUmVwzeENrs6OT7QkqlJBAzcgV2D6w6/lVmSgfhjEDmSST4ZRaOiuEoUEgABQoA2kA/kJp6QnicVbPL5dmUQaFwWIasSybomqLBJruQB5mLNapjTVgUZSvQxykPmdH9YHrP0GsSXkQL6OzAWVhDf3A+0H3Z0YCpkvEoKBUMSQDk4o/ERPalpHxDz1ju47Uk2mUBXtp333jtcma4pBXTC4JYnjq0pljAHCaDM1bdoQKsCBTMRYOnN5YLW2FzgTru/jFUm22Yck4eY+sdj1NAjGVZpYIdIDkB2BbwMOekF0ossxKZZ7Kku6mzBIO3CKiq0q1WByr7Rb+nksTJNkmspTpI7PFKFbHjGSW6TfIViuZbkIH9QYuBf25+kByr2Q47yoFTYlE9mUw3WX9/pDO6LoUqakKIwu6sKSzDMOzcI1qJlsYXjO6mVKmMkrmv+Gp+ykiin3FKcYksd5LE+VKODCCnNIxVOTs4hff6hNn4jiIT2Uh2FD8zEsppakLOMYVAl+1RxR84FJbBOMiK3F7crtLYTcsk5jzji97KVTlkcM+QgubNSqctQDhRNQNDqxq8S3ggpQkhLigUoZp5wOtppUcsblwJJ11rKUAEAfMw8tVjR/Ey55LqCUvqBhGEnnEdvQpSUYgAwyBq328M7tuuVhQrGpPWEljhbC7NzfWCeS1yC8comrs6P2ebNxLWmYEhmU+WYBeo1iRHQCXjUUTTUukYUhhsDvxh3LuhILuSs1qAE03Ay5wLbLUULDqLg5AMkwi3ezB1yT4BL0uYtjd+qRhVRyQaEtk2/OKvZ1plLBKDMR+V98iIuFovcpNE4krDguGzyr91ivruAjtdWFB3AGfAVzHIQyEqe72GunGqDLXOlzpOFCFIUA4SoNkWI4a5tnAVntHZCi5wd8JoSnVvIK84Z/xMsrAnSxVLFJSxGxYtUbwBauqk2nsf01JGbliedWf/AFHaHY3GqSf5ETi7CJs0rbD2aZu7jSoyhfNu5WFSU65uXTThl6PDm67PIwqSpwtLsQSMSD3eFMvCFd5zupNFYgaFtPLP9oFuV0jklQmVYcDqcOa02jci75sxK1JSSmWHUrQeJ14QaZfWArJADNzOwELrTaChJS5AUXKXLONWirE0+SbIn4Fa5SgeyzaV9IyOFzC8ZFJPaPYpEpK5LBIfC4OrtFWm2jj6fWHPQ68eslB6FJKSHdtvSKl0mkzZdqmoBVhxOlgEhlVHaPNvCPH0XNpnrxk0EJtLmuVeEQzbyQM1JHi8IFo/MoeKio+lI0FJGpPIBP1MP6SO1D2dfkthhClNsGGW5i0dArZ1gmUZinV9DHniZgJol+bqi79AZ2BSxM7GJsLhgWd4DJFRi6MbsQXzOmC0TQHAC1jICmI6mF6io5q/zE+gh5elzqm2mcpPcxqOIBwxO5iJfR4pDsVeKf8A8kxqlFJHbiZISM3PJh9TDLo/NSLTKOCgWDiOIkQyk3YlIBKQx1TXwrkYMkWAEghqb55sIVPPFbDo4ZPcVdOLQV2slChhwJDg6sXyhOi6wwVMUqtQ2viYvV1WE4y6qKGhyia39GUr7iglgxDUJzfRoQvmRhUTJYlF02Ve57ukFKz1YKkoUU4iVAkKTVuRZoY2q9UoAlqddKIJYIJyyNKPQbxZuiVil2fFLmBGJRdJIBNWBS5GVBSLIkYa9WEjMmlPKGaoz7rtCZZXj7dJ5rdcqSoqC1gEhgFuCHYgvk4iw3fc8oTcKCAnD2u0C5fTl84XT7Ii02xUw4SlagAM6BkuRuwhhbLnkBTIRibNwAfMaQuc1yhml7J7NjOb0Ws6gQUAE6ihplwiuWnoTNKylJBRoSWB8NDBUqcqUQRMWUJLlOaSBoH+TRYbuv2RNAwrAJ0ND6xsZ3wA3lxebKPedxTJHaKGTSoLj9vGFlovJ0lAcKIYEHXMDxj1G12mXkopY5uxBHHSPOekVwypM9C5S1VJKkkDCAQ6cKtG4wyFPk2GVtpsmt9gXLs8rGp14ATkSQcwdf8AaOryWEKQhv6aEilWLVpzMSz56FIkzFKLChar4aM7cI7l2QzJiieyFsQvgTuOGhjGqW46U23Z3YTNKTNC8ErIO/Kif9o6vNC+rUSoLQoCraBTlhw4GOrxkTVuEomUZjiAQkAZAa83zhbLsdoCFqUoykirnIklshUc2h0Y+hbUau9yOTaV4WRhIS6m+IJAJVQ8ATrlBa74dDLQXaigWLcQXBHKBp13gBK3CSaLCajnSgcR1Y1YUEP3T2Q3ZyekKk0nXk6trZIpRWghKnBGtCPCo8oFVYcctWJISoJoXoSOFc6+cZMtxD0oc+cAzlgqJSqrVc6cjmIOLkwXRAiaVJIchSONSNRxoH8I4nWxagARhG4yPI6xxMSR2ywIzAp2SaEjRi3mYgVefVAjNLOlJqGOY8C/pFyV7okfolmzglNC+0LJlvJPbqDrCqfbytRUOzVwBk0aF4dkk+EPUF5J5N+A6ZaJYP7xkLAp67xkM6f8ga/4PT+htpaYoaFizAV5jOJ+ntyKnLlzJbDslKsVMi4I3zPlGSLVhUDoNoZX3bkTJCQkuXfwYx4jm1LUj1nDwUqydF3qtZHAAD1JguXd0uUoEWcTWzxrBB8EmGi7KwSXdwDlTziWVKSc6RrzNh9JGrHZQUJISElXwpGHDw3g+03X1YQpqg15HV46lzmID5/dDpEs62FTJmAlI+JIrnkoRO3JsJrTwEyejyVJpMIxp4Zv9iIP+HZwoMJ2L5w8uu0SlBkNTTXyMMEMziJnOSdMmlmlFnn5sMxEzCpJCjkNxvs0Opl0rSy1qSSWFM984fIWlUyqQ4GdCQD8oltUmTg7bYebQVvItgv1Di1sVyQkpWGG4jmdY1BZUtRTXLJucM7bYEJS6CSKFiXodQfKNWiypnSSvKYnP+5gKEchEmht0ULOtpeHtwcyrOkAEhw2bv6mDzbSpNSCkhuPpCCwWsOACE4vI+GUF2hTZEn28NoH/JHZWBPFqlucy7rldYJiElCgp6OH3cZNyhTes9HXEE9rMByHHzg+yXglU5KRVTElTvkOFIq3SSeBaMwC1KOrXJ6CL8GOThUglan7Gv8AGpZ1sPyg/TUwnnAFeNIIrqWD7wNZbQCoHApbfEVP7Zcob2hcqYlIAUhQ3DhuY+kURxKHAcozfg5klU1YSQVVDnQOYnvWxiapXaarAEOG2plDK6pgTLU4BOi0kFJpTkYjCR1IUkFSiXUoOwrkdPGNUmhKbUrQsn3er+FWhQyLggguGGTcsuMKv5kZCEkOyuJo+Xy5vFumWdfUhYKcw4zLO0HyOjkq0JedLSrwKT4lLP4weuK4Y1fIjG3kVlWsfShQYqSFtk5wnniGY5vDK+73RMkFIxOsCgzGr0z8IU3tZhImLlsyQTgBr2dKnhAF4TDLSnRKwDkzHgctqO8dGTfBR0sMmmhpZbehaVJo7Bq+vCIf4kAYWDNnxEI7J2Q7Fyc9oYglQBIgumrskyrS6RHPrRm5QFOlFNctoNmzcOWcLLdbgKq+kPgvRMyC2T0pRiUavrrv4QimWwzHSdKp8qjxHsIFvq2Y2ILiAkW4sK1DNF0INImnNNkmaqUGvCIbROc0yGUSW6axpTExPB9ICBhyQpsKTbVAMPaMiAJjIZRNZ7NY2md2vCJZkghOE6EjwzEKEzwk4gSCNQWP7xKb0xDEVZfEMv1DNJ45R884Pwe8pW9yxybtSAAtZLCgHHnEsqUkJNOyDmc/GBruvTYhYI2h3ZbUFhiGJ4UiOc/A9qUd+UJ5diJUShi/dL0840uwTklyh+IYw9VZ1JHZUGGmEZRJLnftAPM0Lc/KFirtmd5wTm23IxMi+Jks4Vh+ebc9YZgNxhVfMvJYfYjNnyMAp29wYtTdSQVLnYy8sudnr66wHfS1rTUVGbfMQAAW7BL6NE9omEoqXVrV4owx7rR2WGkPn3qP4dKQj4UuTRmZ23MRXXeaEpdamclhuMstXgE2pTJyyGjvzJyjglNVJQRxBc+sB0lds6lp0pGSbKlC3lpLFRKesOWbBKBUtxjdpdRwKKy9WYJHNnygUDtg9YXORUCObKqKPFoRZArCo1oKnPm/GG8GOdciez9VJ7RITplvTR4pnS8EzTM/5ZwgKSx5sYuHSSwEJBZnUAKvWEdou1UpQGpAyyI+Y0h8GlTNhkp2CXFdJR2sZKFMEgFgSWz2z3ia33WgnsrKAKYWJqD8NX8IsV19GlTEhWBKUqzwsHApVOWYG0Lb1uvBMMrPICheuTDN65DwhkZp8gZPkz19j/ALZgJYVhKiSk56gMTp2dN4Pl9KTLTg6sFQACTRBJdmJcBXrFdvC8TK7CVHPC2WE0+usEmfKQUlScahVJNU1NWNWPhHT3qkVYMTkm8q3/70NbX0wnIASJUtaifxMIJAbMEO9QRURZ7j6QItUnHWUzhSCoAho8ovm80qm9YkkLSwFHdo5uy2TZBKsYJXXCe07iuJOTZcYF4Lj6YOXDF8Hqd7WuTMSUlCVNRyAfI6QitA/DIQeyDkACkaVf8AeAro6UpX+GECUtWoqDrR6pyyqOIiSdfDEpAxVcq0f2JhahJOmI+lUc/wiQlONCQSaMGAT+YpyECz7clylOkST7QVAkF99/GFiJaUqKlOzGmpLUHD5RTCFgSm3yZaZ4AxqPIamKdf9pUpsJd828x4Rzf18KUopGWv0HCBrBeWSGGRr98Itx4nFaiSeRPZCpU0kNpBFmRhT1itO6NzGpVlC5hA7oJJPCObdaMRZNEpoBFXOwnjcGmTCSSczHcsRHLDmJmL0gwGtiRoyGVnuh0gqLEjKNR1i9Jfuj1yi0TiiapSAkdpqHXUhgQWoYenonLQCuWTOpwSW3oaxZbkuFMvGcJBWzqVmaQam4kocIKsJrhegfPDRxyj5yeSUt4nra4xdM8+l3OtH4kg4WLFJyfalPvWGV29IAlQTOSUKBz0MWa8LglqYoUZau6pqhY2INCeMVe97qWghCmXXslqlP3pAfXtMbHImu3/AEO597JoU1jqRa9VGkU2chUguFBvyKLq/TqPGnGDrJfyVnCKEaK73rC38bymNUoVVFlm3koF0gAbqjiXPUXIDk5k0H1jLqsoWp1GkPZ1jQU0zH3WNWJITPIo7JCWRYHoajYUH7wVabrZFAPCGNnk5QcqWMNYbFE+TNTENnuxWAM/ofQxLZ7uSrvpFNAML+UWKzhLUjVolvkIr/SvRrsR+pbdUVgSZJVhWjDhLJfuiu+YfV6QZNnKbDLSVProNq5GO7ZdGJWIEB994hTZpkvQqGfZLGI5QH6oy3TB5tiOIJUMu0z4hwbUViZNxpd1DEonWoGuhprB5lqJC0EPqCA5HOJLVbAmhp6PApeQHkk6SIjMUkBIThFACMn0DbaQgvFLW1JAcgpJD6gf7Q7tE1xn2TCmdOT1gJIBCc2q7tntBGxj5Mv6y2ebWbJTMKc5iaKB2Cgx+8opNtuCUSf4ecpKh8MwsPBYDeYEWqbaTklySp3OWxprC+ddWIzC7KTmNFPsY1SkirHJw2TKnaLrmyiy0KxEd5QOEPqk5HnA0q6FEv6mLVZ7UpFHOHY5eAjmbMxQ5ZGMeRvkVosQS5yJ7yzmeA2HvGhLJAbLQQahKFTEpNQTk7RNNSiUFKWeQGZOw+ukHqrYU7e7BCoIS58uO0JJ15iYVAVORGjc9oUX/f5USlPi2QGw+sL5K5ktGMUC6fQ+8V48FLUyXJlvtRxaZYClJIdjAy7tSrukgnxjoTawbLAlI6w949we58IsbomSsCtErqkdWD2j3z7JhTNBEGzVOXgRaCV1yg4qkC3bo3KQw4mCbGgYg5p9tETR2kQNhtDU2xo3C0mMhuqIjRI+g7N0llnVafB/nE6+kQwukqb8ymA8zFasVhTL7S+yk5BRSSOIBy5QSZUp3czG1UdeAy9I+d6d8HpSyQjyMJ/SOYpsCCr+4Jwp/wDIj2EKrRaCrvTK6plv6qz9RAtsteKmQ2FIhRQOGHjtrSohqwE7+WortRPNBQkhMpJfiX5ls44kyELbrZYcZEEho7l2yWlscx9qEt4w1TZkkO4I3hqxpCP1MpcMhm3guWQqUlOEUUh2U70IfPlTxh9cl/ypxZ8KtUqoX2rFVvOcCnq5SnKj2gNh+8EyLmWwYpmEDIulQGwJzHOkLyYlyPxZlKNSPRUoEC2iYsoWCkd01B4HSKbdl/z5RwKJmBNCkhpif06/p8oslgv2XOT2VAk6fKEvYLpNb8m+itqdG+b14w7mWoRUbjUUKo57RccHrFkVIBqYZDNOMdMTMuNarZtU7E8D26fhlqb73jtFoQ3eHnXyiOaQQagiFyi5Ra9mxVPgr9pvcpqDllFi/iErQnEAQoAsdyHilXjLBWycnh9d1pUsJoMI7xI+6wnDgliQ+dS/BzbJSASA6T+VXyOsBSpBSHUgnNtvvhHFstAJCgcQyzfLJ+MSSLaSyfLccQYJoYlsQzqxCmThGpOgG/GGkxRXQ1IzMQTFhCCaBvijA0IbRKq6s9hpA1qmsGTnEM+1lSicwDnvWIFW4BBKs/c7DjFEIryc9+AazoUpb5NrtC3pheJIdHI8AdhptAs7pE00IfMsoA0AOnEvWJrYE91Z79PEVi2EKak0SZMn2oqqEEMojOofIsYf3laEmSXokgFPPMN84hvpDy2SO5V+GTfe0JZYXMKUO+gHMxV9XcS8bBN3WcLJUqiE1UeH1MQXhbManyAokbAZCJ70tAQkSUGg7xHxK+ghUYKKt6jZPSqJCXjlMaSqOhByfgyC+47Ajpo0gR0BCxhjRkTCXGQNm0ex3mhM5SS7KI7XHjzgGdZVJLB35R3etvloQsS1BcxGfLdO8LD0pmpSgTMJAyYul+Rqk8MjHl4tVB5oRk68k5QpRZIhjZbtapAU9GGcc2S/kqquVhP9ur8D9Ydyu2hwg1ZsTJ14mHqRDLE7F026zmgJTwKQT5mAZ1pmy0BC5aSkvlxycaRY+pFSosP7m+RLx1Is0pbqTodhGqVC3jb42EsiYJRStKQSQ2TADMsIfWW0iajEOypJ+/CNLsCCHau+ZiKyWYpJpmxblGtpoOMZRdeA623UienthiMlJooeMCI6NIzxrxDJYbH+ogNMHBQJ4wdKmk0ZtxHM9SnATrE7RZGTXBqxpMpTzA9P6iAWbdSKlPOo4iD7RaiRiQQpLO4qGiIzm8PvPSK7bukCZM4omOg0UmbLAqDljRQL2cMaZwpw9DVK3bHKZ0smrvrElrnBKaKSkHUmsJVXghScZIA/xZVUf9xGcs825mAp0tSiCSFp0KS4I+UcmOqwjrk4i3aJ+I5RPaL2woKQdIDf8qY1KutSu0vsIGaj8hqYY5ozSEXRLExwoBmd9X3g6VYwiorxiKWHDIGCVx7y+Ktk8ImmXihCQSXGVPptEzGokKgz5Qhva88XYTllzMat17lRYZGjCF4UhFVqYksNyeHD3hkYmM0uyslzQa/NvrFD6S3ypJKR3tGySOHPeLZeF4gjM60irXld3XrSQMqE8H+/OLcONJ3ImnkdUipIJd/WGU+3KWQomob0h/eF0ITIwAVzG7jf71irLllOeUXwmpkji0MbxvDGlKUUDV4mJkj+HlYj/UmCn9qTrzMaumxhutm0QMn1Og+sLrwtCpkwqNXMDVvSuA/pWp8gxLl4kSiOcG8drWGh3ApK3RG0SpERoiVIaFscdRto5UIklh4EInSaZxkcrAeMgQyyWi0KXNKgMJ4UidTKYLof8p5jT25Qyn2Q9YlSkMCk+YFC8LbYsZiIoStbDXG+S13cpKUJUA6t82O0Hotyl0wk+DxRLBeK5ZdJpqH9oud0X8lSXClgjvDMJ4kZgcaxr2JpYmuOBjLsiz3hgTxZ/LTxhjIlgJoaa7niYT3lbVlhVqF2YFxTnEl2XikApWWfIxzWwmKVjgTARQs2msRpWl38QXp5wrmW2U5ZZJG2R8d4ANrQ9CoeqX3bTyjVE1tIs67a2x5PEBvBJmITqNn1zdsxCRM/PrBiByr7ERHN6QSpQaVLAJzckx3TO1lottrShBUVAAAvXUxR+mE1EwS1IqQGUQaNt5vA9tvJcw4lqoMkgMPLWJbHOQskKBCcJpochQ6MWMDp0hKWoV3Vbly14kKKTuNtiNRwMXG65QnDFKHVrHfSO4f7gn4eQit2e7Djws50bWL3cdhMlLM61aDQRPmaK8SaVm028yQ01LHQjWOOsx9uYQwqB8KW9zB15WIAfiZnXbhFatdvlpJSs4RkSz8vCExjY9NNWB3t0iJUQCEp4mp4lvaFybVi1JPp/sIGtNz/AIgIWlaFDEG0q3a29YI6yXIRjU5PwJbvniPyxQ4pLYxOwq12hEmXjV8XdAzX4HJMULpB0gViJd5hy2RwEa6Q9IiVEkvMOWyBsIqhWSXNTFnx/j13SJ82atkXSXO61KZj0UHU+hGY9/KIZN+4ZoA7mR3L6xX0XgoSurGTv+0cInRV07VMkcvRc7VaglOIlye7y3hLZLGZq2yGZOgGpMA/xS5ixVzQQ0vGf1Mvqk99X9Q7bJ+sJ0OOy5Gpp7g1628LIQiiEUTx48zC/DHMEWdAftPh1aHpaVQDdsyzSOsQpQyTm/yhfMVDO3KEuWJafi7SuWghW0agqpWaGUSgxwExto4FEoXBEjeBAqC5GWsBLgZHkHnze0Y1Ec3vHnG4NIyz1e2ntq/6D7iK/aNfCNxkeRh4KmBKME3fMImIIJBxCoLHOMjIpfBqPSMIwrGgyG1TlFft8ZGQuHBFl+pnWkcjIRkZDkJO1HsK5GALpQDMDgHnGRkM8C/KN3l344u9Xb84yMhEuChF6uRAqWDhNDr5w/uEdhR1c11jcZEK+sryftkHST+kfvUR5L0mUesTXUe8bjIbh+sLH+2Eyz2RxUHgG9C9pW9WDDgOEZGQ/wC4LwzzS0ntHnGkxkZHq+DzfJ2I3pGRkYaOuiY/GHM+xga8C81X3rGRkJX7j/ob9hCnOGFl7vjGRkbPgyABeR/FVziDSMjIJGyNnOI9TGRkaCdgZQUjI/ekajIGQaBoyMjIII/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BUUEhQWFBUVFxgZFRcXFhgYFxgYFxQVFxcXGBcYHCYeFxkjGhcUHy8gIycpLCwsFx4xNTAqNSYrLCkBCQoKDgwOGg8PGi8kHyQsLCwsLCwsLCwsLCwsLCwsLCwsLCwsLCwsLCwsLCwsLCwsLCwpLCwsLCwsLCwsKSwsLP/AABEIAMIBAwMBIgACEQEDEQH/xAAcAAACAgMBAQAAAAAAAAAAAAAEBQMGAAECBwj/xABCEAABAgMGAggEBAQEBgMAAAABAhEAAyEEBRIxQVFhcQYTIjKBkaGxQsHR8CNSguEUFTNiU6Ky8RZDcoOS0gdUwv/EABoBAAMBAQEBAAAAAAAAAAAAAAIDBAEABQb/xAAqEQACAgEDBAEDBAMAAAAAAAAAAQIRAxIhMRMiQVEEMkKBFDNhcSOR8P/aAAwDAQACEQMRAD8AFvCZJWt5Usy0n4SvEx1YkO0DCSNoEReEs5LT/wCQglFoScj6g/OPKui/QyQWdOw8omQgCI0r+2iQL5Rmszpv0dKkg5/flEK7ENFzE8lq+bwXZ54CgSkKANQ7PwcF4mt9olqWTKlmWn8pXj9WyjtYPTFplzUhkTj+tIV60iv37c86cvFQsG21eLTjjWMRvUfJ0VpPP1dG5w+F+RiBV0zRnLV5P7R6dZrQgBQUgKcULkFJ3DUPIxw42EF1mMTPOJcogVBHMERNYj+IPvSPSZ1pQrE0qWAoAMxLEN2kuXSTtlWFy7rlGuBL7gN7QPUHdTajz681/inw9oEBi/WjopIWXILnZRgGd0GT8C1Dmx+kNWWNCKKcoxDrFvX/APHVoIWUYT1YdQLpUA4DsdiQ8J5nRW0JPcfkRDVOPsxphtkpLHKEU0O7VMWA2dSUVSQw2hRdSfx5b/mBrwr8oCL5Zxe+iXQVKZYXMR1kw5vVKXHdA34w5Ug2dQCUYUkhJAGWJgDD7orMC5GJNQSfSnyhf0kXhSSfzD3EU4lqxVNbvc83PFudpul48Di3J/DPKKL0kS0xPM+0X+1qSUHtJ8xFM6T2fFMlhOZJ8mgfkLtNjvFpFctk1kht/kYRWycvEpkhtMq5fOLReNzrYYAVAV9NorNuu2aCpZdKDkT7ekRY6PYxXH46i+bOZS5uEdkPziz3ElXbKs8CRSuZP0iqSUTMI7YoYuHRlDoXjIJp6P8AWOy7IyJSr5VitbDT94cDotbS5FltTDUSZre0CW+5yi04lFxMGNJDgihLHjlFjst4rWi0Y5i1KWlJU61drtAKJALGlC+bxVCcUl/RJkxuTf8AYtV0UtyQ5s1qH/am/SNpkpkoeYp1KbM0SC2/KGknplbZQARaZoAAABViAAyACnEVfpD0k/iZxXM71ASEpDsAHZAAB8I2bWSlG17BUFjTcvwGG0y2otPnAt42teAMujtQjbhCeeoPiSX3jhR8IJpPkTG47pjSXe6gGoriSpz5GMhRGQHSj6G9Wfs9L/k87VMo80JjP5FM1kST+lvYxEnpMv8AKPMxKOlih8A8zHnVk9HpXA3/ACRX/wBdH6VKHsY3/K1D/kLH/TNVGJ6aby/837Qd/wATh2KTXjvAvqeje0B/gCPgnj9YPuIw2Y7zxzSgxPaulyULKcJLbERNO6R4ElSklhsRrGd/o3t9gXVn/EUOcr/1VGu1/io8UTB9YY2bpEmYlwkt4REOlkl6pP8A4iM7/RtR9gjr/NKP6iPdEbC5n5UHlNR82g9PSazHNPmiNqvqxnQD9BjtUl9p2iIB1sz/AAVHkUn2VE1lvabKLiXNSWIP4ZIYhiGYgxMbdYzt5KEYi02U5KbkpUdrfozpxAVXqB3sQ5oUPcRoXzL/ADjzhoi0yNJxH/c+sdq6o/8APB5qSfeO1/wZ0kAzL86wuqZiLM5USWAYB+UcC1JOogyZd8lXxSlc0SzEKrhlHISvAFP+lUb1EZ0jmepFMKgpwCaMx1TxbeN2fqa9ZLSvIigCnH92YDE5agZxyro8hsvKZM+ZMDLukDJUwfqSfdEd1ImdJjq778VKThTROwAbyaNXvOE1OGaFodlZAEgsQa5gwiVYCMpqgeKUn2IjarPM/wAUHQYkkeHeMUR+TJcMRL4yfgazrQghgqnEbQLZ2Cys1oQlqEO2/KAVy5gzwHxP/rEE3rdEA8lAfOHT+XPJHTJiYfDjjepIs09YACh2sgCA7E6kjSKj0qtL/hpBLF1EAs7UHlEqbRPSXTLWk7gv/pMCWkzFnFMC33IU/m0IiqdlLsRIkhm7Q4Q1sxIbApQodeOscpBB7x5EwxQsMCSnx+sMlIzjgjv7+rJG0pXqWie6LIkJmHF/URhy2WlRqTwjcxSJisRDqw4QygQzkth8d4hFmQXZakg6AZb6wOp1SNSj5ILXZEAFlVYtFftHR5ZU6VJIVln4aRcE2aWmWACVEEkFq1baukAzZsojDiqx3oflD4OSV2InplKqBbbd0vEEZBLB+Qz84fX50OscqU6rdIxGUtaOr7RMxCQoS1AHshTsDuBSsV63W4Sw+FxTtOxfmIr9vtxWoqLknMkkk0zfwh2PuJpQcHuQqzjIgM4xuGUwbPRUXbwfxiC12DCkmtOMci+R+ZURWi8gpJDqrvHnrVZ6OwA8PEyVbe8IYPReKgO8v0gpKziC2f1TzPvDy1NNllKVJBLd4sPMwgKjjxVd3fWCzecz8x8k/SMafgKhld7S0YVEOCciCPOEqszz+cEfzGZv6CIZ0xSi5bwAHtGKzUjkGOkxwAY7BjQ0dxJIVWIokkZwJsuAeaannHLxizWMSGggDAqJZSi4iFSYmsuYjmcGzlkBnPnESZ6vzHzMbmrpA6jSFpWbdIMXeKgkAFQOpJz5cI2i3r/MTAiiVM5JYMOUYlUFoQrUxrKty9/QRKZyloUSwZmoMz+zwDJEZeM4oCEDM9o+OXp7wtQTewWppGl2iYmrBQ8YJst6g0KW8T9YFstsfvUhhMu5K0u4B4R0qWzRqle6DzNllNU4TopyR+oHTiPWBZ1lASSUgt3k/N/vON2SWRQ1bWDJicDOOyQ3h+z+TQq0mMcW1aKfbky0kKTLpuCKHygJMxJJNQeavkYb3pLVKmKALAh07EENlCK0lQZ0EcSDXiH0i7GrRNMITaVCqVnxLj1BgafOUSF404ny+KmuURqCtBTX/eIMBhqiJsYXrasUoA0BbixavIRXscN7QgrkkDNNeY+IfOE4NIPCqWwOeVtERVGR2IyHk5dUWYRILMI6QI7jzj0bZyLOnaNiSNo6EbaMOtnPUDYUrG+qA0G8YtMYERhpvDGRtoxo40HniIkiJ54iNKY4YjCI7k6xyUGOpSDWMClwCmNOI6MoxoSTBAHC+ETSlM3n6Q66Ny5SVHrpJmZMSCw3+2i3i2yEthlNyCfdhC5zUUalbKNIvNeEkhJ0LpERWy8esThwIDapDH3iz3vdkmYCUI6pW7jCa6pHygW6OipEx+uQFYgwwkvy3gVlhyZ02mJ7Hdc1QxiWsgCnZP2YDKSVkFw2hzj0KbMWheDrHZQSWSM9qxBeqULUesUlhUA000LRnXfo7plWscrEsDz5DP0hPfNsKpilDMnstsMvSLUrqkqzGHJ0glydKxu3SJabd1SEKqpDM2EBQSda6mDhOtwZQsrckTJS8EyWcYA5doAjLgYc2RC0hygpfLVJ8I30ztbWg4QKpSXcuaNkOUI0XhNfsnwSmNTc42ztGl7FtkWpx3WPpDAkTJeBYZWaTTPbxFIQixrWErZSDhGJC3DPktL5oPoabR1LsypZBeuYGkTyxp8MYsjjyg8zJktBUhgtIIyBcZ6ihyPnFZnzTPmY5qitQoxYYRs0XBE8MCQyVUY5bH39YVz+jqytRlEBmz2LsXHl4GDhkajTAlBarK5apay1ezk1KQNarnyKSfKLEuxrQoJWgqUSQUgPtlvHFplBD0IGo1BhqyMW4pFQwKlqc6QNPuFZUcHdNU8jp4ZRZ50kLIZLv9mJ5shk0+Go5aj5w+OR8ipxTVFNFwTxRj6xkXVMykZDOpIRSA0x0DE0m5pyspaoPk9FJxzATzMSucVyy9QbFZWIzrRFjtnRUEgmcnIOAnX1jJXRWUKlZPpCnmgkGsUmVwzeENrs6OT7QkqlJBAzcgV2D6w6/lVmSgfhjEDmSST4ZRaOiuEoUEgABQoA2kA/kJp6QnicVbPL5dmUQaFwWIasSybomqLBJruQB5mLNapjTVgUZSvQxykPmdH9YHrP0GsSXkQL6OzAWVhDf3A+0H3Z0YCpkvEoKBUMSQDk4o/ERPalpHxDz1ju47Uk2mUBXtp333jtcma4pBXTC4JYnjq0pljAHCaDM1bdoQKsCBTMRYOnN5YLW2FzgTru/jFUm22Yck4eY+sdj1NAjGVZpYIdIDkB2BbwMOekF0ossxKZZ7Kku6mzBIO3CKiq0q1WByr7Rb+nksTJNkmspTpI7PFKFbHjGSW6TfIViuZbkIH9QYuBf25+kByr2Q47yoFTYlE9mUw3WX9/pDO6LoUqakKIwu6sKSzDMOzcI1qJlsYXjO6mVKmMkrmv+Gp+ykiin3FKcYksd5LE+VKODCCnNIxVOTs4hff6hNn4jiIT2Uh2FD8zEsppakLOMYVAl+1RxR84FJbBOMiK3F7crtLYTcsk5jzji97KVTlkcM+QgubNSqctQDhRNQNDqxq8S3ggpQkhLigUoZp5wOtppUcsblwJJ11rKUAEAfMw8tVjR/Ey55LqCUvqBhGEnnEdvQpSUYgAwyBq328M7tuuVhQrGpPWEljhbC7NzfWCeS1yC8comrs6P2ebNxLWmYEhmU+WYBeo1iRHQCXjUUTTUukYUhhsDvxh3LuhILuSs1qAE03Ay5wLbLUULDqLg5AMkwi3ezB1yT4BL0uYtjd+qRhVRyQaEtk2/OKvZ1plLBKDMR+V98iIuFovcpNE4krDguGzyr91ivruAjtdWFB3AGfAVzHIQyEqe72GunGqDLXOlzpOFCFIUA4SoNkWI4a5tnAVntHZCi5wd8JoSnVvIK84Z/xMsrAnSxVLFJSxGxYtUbwBauqk2nsf01JGbliedWf/AFHaHY3GqSf5ETi7CJs0rbD2aZu7jSoyhfNu5WFSU65uXTThl6PDm67PIwqSpwtLsQSMSD3eFMvCFd5zupNFYgaFtPLP9oFuV0jklQmVYcDqcOa02jci75sxK1JSSmWHUrQeJ14QaZfWArJADNzOwELrTaChJS5AUXKXLONWirE0+SbIn4Fa5SgeyzaV9IyOFzC8ZFJPaPYpEpK5LBIfC4OrtFWm2jj6fWHPQ68eslB6FJKSHdtvSKl0mkzZdqmoBVhxOlgEhlVHaPNvCPH0XNpnrxk0EJtLmuVeEQzbyQM1JHi8IFo/MoeKio+lI0FJGpPIBP1MP6SO1D2dfkthhClNsGGW5i0dArZ1gmUZinV9DHniZgJol+bqi79AZ2BSxM7GJsLhgWd4DJFRi6MbsQXzOmC0TQHAC1jICmI6mF6io5q/zE+gh5elzqm2mcpPcxqOIBwxO5iJfR4pDsVeKf8A8kxqlFJHbiZISM3PJh9TDLo/NSLTKOCgWDiOIkQyk3YlIBKQx1TXwrkYMkWAEghqb55sIVPPFbDo4ZPcVdOLQV2slChhwJDg6sXyhOi6wwVMUqtQ2viYvV1WE4y6qKGhyia39GUr7iglgxDUJzfRoQvmRhUTJYlF02Ve57ukFKz1YKkoUU4iVAkKTVuRZoY2q9UoAlqddKIJYIJyyNKPQbxZuiVil2fFLmBGJRdJIBNWBS5GVBSLIkYa9WEjMmlPKGaoz7rtCZZXj7dJ5rdcqSoqC1gEhgFuCHYgvk4iw3fc8oTcKCAnD2u0C5fTl84XT7Ii02xUw4SlagAM6BkuRuwhhbLnkBTIRibNwAfMaQuc1yhml7J7NjOb0Ws6gQUAE6ihplwiuWnoTNKylJBRoSWB8NDBUqcqUQRMWUJLlOaSBoH+TRYbuv2RNAwrAJ0ND6xsZ3wA3lxebKPedxTJHaKGTSoLj9vGFlovJ0lAcKIYEHXMDxj1G12mXkopY5uxBHHSPOekVwypM9C5S1VJKkkDCAQ6cKtG4wyFPk2GVtpsmt9gXLs8rGp14ATkSQcwdf8AaOryWEKQhv6aEilWLVpzMSz56FIkzFKLChar4aM7cI7l2QzJiieyFsQvgTuOGhjGqW46U23Z3YTNKTNC8ErIO/Kif9o6vNC+rUSoLQoCraBTlhw4GOrxkTVuEomUZjiAQkAZAa83zhbLsdoCFqUoykirnIklshUc2h0Y+hbUau9yOTaV4WRhIS6m+IJAJVQ8ATrlBa74dDLQXaigWLcQXBHKBp13gBK3CSaLCajnSgcR1Y1YUEP3T2Q3ZyekKk0nXk6trZIpRWghKnBGtCPCo8oFVYcctWJISoJoXoSOFc6+cZMtxD0oc+cAzlgqJSqrVc6cjmIOLkwXRAiaVJIchSONSNRxoH8I4nWxagARhG4yPI6xxMSR2ywIzAp2SaEjRi3mYgVefVAjNLOlJqGOY8C/pFyV7okfolmzglNC+0LJlvJPbqDrCqfbytRUOzVwBk0aF4dkk+EPUF5J5N+A6ZaJYP7xkLAp67xkM6f8ga/4PT+htpaYoaFizAV5jOJ+ntyKnLlzJbDslKsVMi4I3zPlGSLVhUDoNoZX3bkTJCQkuXfwYx4jm1LUj1nDwUqydF3qtZHAAD1JguXd0uUoEWcTWzxrBB8EmGi7KwSXdwDlTziWVKSc6RrzNh9JGrHZQUJISElXwpGHDw3g+03X1YQpqg15HV46lzmID5/dDpEs62FTJmAlI+JIrnkoRO3JsJrTwEyejyVJpMIxp4Zv9iIP+HZwoMJ2L5w8uu0SlBkNTTXyMMEMziJnOSdMmlmlFnn5sMxEzCpJCjkNxvs0Opl0rSy1qSSWFM984fIWlUyqQ4GdCQD8oltUmTg7bYebQVvItgv1Di1sVyQkpWGG4jmdY1BZUtRTXLJucM7bYEJS6CSKFiXodQfKNWiypnSSvKYnP+5gKEchEmht0ULOtpeHtwcyrOkAEhw2bv6mDzbSpNSCkhuPpCCwWsOACE4vI+GUF2hTZEn28NoH/JHZWBPFqlucy7rldYJiElCgp6OH3cZNyhTes9HXEE9rMByHHzg+yXglU5KRVTElTvkOFIq3SSeBaMwC1KOrXJ6CL8GOThUglan7Gv8AGpZ1sPyg/TUwnnAFeNIIrqWD7wNZbQCoHApbfEVP7Zcob2hcqYlIAUhQ3DhuY+kURxKHAcozfg5klU1YSQVVDnQOYnvWxiapXaarAEOG2plDK6pgTLU4BOi0kFJpTkYjCR1IUkFSiXUoOwrkdPGNUmhKbUrQsn3er+FWhQyLggguGGTcsuMKv5kZCEkOyuJo+Xy5vFumWdfUhYKcw4zLO0HyOjkq0JedLSrwKT4lLP4weuK4Y1fIjG3kVlWsfShQYqSFtk5wnniGY5vDK+73RMkFIxOsCgzGr0z8IU3tZhImLlsyQTgBr2dKnhAF4TDLSnRKwDkzHgctqO8dGTfBR0sMmmhpZbehaVJo7Bq+vCIf4kAYWDNnxEI7J2Q7Fyc9oYglQBIgumrskyrS6RHPrRm5QFOlFNctoNmzcOWcLLdbgKq+kPgvRMyC2T0pRiUavrrv4QimWwzHSdKp8qjxHsIFvq2Y2ILiAkW4sK1DNF0INImnNNkmaqUGvCIbROc0yGUSW6axpTExPB9ICBhyQpsKTbVAMPaMiAJjIZRNZ7NY2md2vCJZkghOE6EjwzEKEzwk4gSCNQWP7xKb0xDEVZfEMv1DNJ45R884Pwe8pW9yxybtSAAtZLCgHHnEsqUkJNOyDmc/GBruvTYhYI2h3ZbUFhiGJ4UiOc/A9qUd+UJ5diJUShi/dL0840uwTklyh+IYw9VZ1JHZUGGmEZRJLnftAPM0Lc/KFirtmd5wTm23IxMi+Jks4Vh+ebc9YZgNxhVfMvJYfYjNnyMAp29wYtTdSQVLnYy8sudnr66wHfS1rTUVGbfMQAAW7BL6NE9omEoqXVrV4owx7rR2WGkPn3qP4dKQj4UuTRmZ23MRXXeaEpdamclhuMstXgE2pTJyyGjvzJyjglNVJQRxBc+sB0lds6lp0pGSbKlC3lpLFRKesOWbBKBUtxjdpdRwKKy9WYJHNnygUDtg9YXORUCObKqKPFoRZArCo1oKnPm/GG8GOdciez9VJ7RITplvTR4pnS8EzTM/5ZwgKSx5sYuHSSwEJBZnUAKvWEdou1UpQGpAyyI+Y0h8GlTNhkp2CXFdJR2sZKFMEgFgSWz2z3ia33WgnsrKAKYWJqD8NX8IsV19GlTEhWBKUqzwsHApVOWYG0Lb1uvBMMrPICheuTDN65DwhkZp8gZPkz19j/ALZgJYVhKiSk56gMTp2dN4Pl9KTLTg6sFQACTRBJdmJcBXrFdvC8TK7CVHPC2WE0+usEmfKQUlScahVJNU1NWNWPhHT3qkVYMTkm8q3/70NbX0wnIASJUtaifxMIJAbMEO9QRURZ7j6QItUnHWUzhSCoAho8ovm80qm9YkkLSwFHdo5uy2TZBKsYJXXCe07iuJOTZcYF4Lj6YOXDF8Hqd7WuTMSUlCVNRyAfI6QitA/DIQeyDkACkaVf8AeAro6UpX+GECUtWoqDrR6pyyqOIiSdfDEpAxVcq0f2JhahJOmI+lUc/wiQlONCQSaMGAT+YpyECz7clylOkST7QVAkF99/GFiJaUqKlOzGmpLUHD5RTCFgSm3yZaZ4AxqPIamKdf9pUpsJd828x4Rzf18KUopGWv0HCBrBeWSGGRr98Itx4nFaiSeRPZCpU0kNpBFmRhT1itO6NzGpVlC5hA7oJJPCObdaMRZNEpoBFXOwnjcGmTCSSczHcsRHLDmJmL0gwGtiRoyGVnuh0gqLEjKNR1i9Jfuj1yi0TiiapSAkdpqHXUhgQWoYenonLQCuWTOpwSW3oaxZbkuFMvGcJBWzqVmaQam4kocIKsJrhegfPDRxyj5yeSUt4nra4xdM8+l3OtH4kg4WLFJyfalPvWGV29IAlQTOSUKBz0MWa8LglqYoUZau6pqhY2INCeMVe97qWghCmXXslqlP3pAfXtMbHImu3/AEO597JoU1jqRa9VGkU2chUguFBvyKLq/TqPGnGDrJfyVnCKEaK73rC38bymNUoVVFlm3koF0gAbqjiXPUXIDk5k0H1jLqsoWp1GkPZ1jQU0zH3WNWJITPIo7JCWRYHoajYUH7wVabrZFAPCGNnk5QcqWMNYbFE+TNTENnuxWAM/ofQxLZ7uSrvpFNAML+UWKzhLUjVolvkIr/SvRrsR+pbdUVgSZJVhWjDhLJfuiu+YfV6QZNnKbDLSVProNq5GO7ZdGJWIEB994hTZpkvQqGfZLGI5QH6oy3TB5tiOIJUMu0z4hwbUViZNxpd1DEonWoGuhprB5lqJC0EPqCA5HOJLVbAmhp6PApeQHkk6SIjMUkBIThFACMn0DbaQgvFLW1JAcgpJD6gf7Q7tE1xn2TCmdOT1gJIBCc2q7tntBGxj5Mv6y2ebWbJTMKc5iaKB2Cgx+8opNtuCUSf4ecpKh8MwsPBYDeYEWqbaTklySp3OWxprC+ddWIzC7KTmNFPsY1SkirHJw2TKnaLrmyiy0KxEd5QOEPqk5HnA0q6FEv6mLVZ7UpFHOHY5eAjmbMxQ5ZGMeRvkVosQS5yJ7yzmeA2HvGhLJAbLQQahKFTEpNQTk7RNNSiUFKWeQGZOw+ukHqrYU7e7BCoIS58uO0JJ15iYVAVORGjc9oUX/f5USlPi2QGw+sL5K5ktGMUC6fQ+8V48FLUyXJlvtRxaZYClJIdjAy7tSrukgnxjoTawbLAlI6w949we58IsbomSsCtErqkdWD2j3z7JhTNBEGzVOXgRaCV1yg4qkC3bo3KQw4mCbGgYg5p9tETR2kQNhtDU2xo3C0mMhuqIjRI+g7N0llnVafB/nE6+kQwukqb8ymA8zFasVhTL7S+yk5BRSSOIBy5QSZUp3czG1UdeAy9I+d6d8HpSyQjyMJ/SOYpsCCr+4Jwp/wDIj2EKrRaCrvTK6plv6qz9RAtsteKmQ2FIhRQOGHjtrSohqwE7+WortRPNBQkhMpJfiX5ls44kyELbrZYcZEEho7l2yWlscx9qEt4w1TZkkO4I3hqxpCP1MpcMhm3guWQqUlOEUUh2U70IfPlTxh9cl/ypxZ8KtUqoX2rFVvOcCnq5SnKj2gNh+8EyLmWwYpmEDIulQGwJzHOkLyYlyPxZlKNSPRUoEC2iYsoWCkd01B4HSKbdl/z5RwKJmBNCkhpif06/p8oslgv2XOT2VAk6fKEvYLpNb8m+itqdG+b14w7mWoRUbjUUKo57RccHrFkVIBqYZDNOMdMTMuNarZtU7E8D26fhlqb73jtFoQ3eHnXyiOaQQagiFyi5Ra9mxVPgr9pvcpqDllFi/iErQnEAQoAsdyHilXjLBWycnh9d1pUsJoMI7xI+6wnDgliQ+dS/BzbJSASA6T+VXyOsBSpBSHUgnNtvvhHFstAJCgcQyzfLJ+MSSLaSyfLccQYJoYlsQzqxCmThGpOgG/GGkxRXQ1IzMQTFhCCaBvijA0IbRKq6s9hpA1qmsGTnEM+1lSicwDnvWIFW4BBKs/c7DjFEIryc9+AazoUpb5NrtC3pheJIdHI8AdhptAs7pE00IfMsoA0AOnEvWJrYE91Z79PEVi2EKak0SZMn2oqqEEMojOofIsYf3laEmSXokgFPPMN84hvpDy2SO5V+GTfe0JZYXMKUO+gHMxV9XcS8bBN3WcLJUqiE1UeH1MQXhbManyAokbAZCJ70tAQkSUGg7xHxK+ghUYKKt6jZPSqJCXjlMaSqOhByfgyC+47Ajpo0gR0BCxhjRkTCXGQNm0ex3mhM5SS7KI7XHjzgGdZVJLB35R3etvloQsS1BcxGfLdO8LD0pmpSgTMJAyYul+Rqk8MjHl4tVB5oRk68k5QpRZIhjZbtapAU9GGcc2S/kqquVhP9ur8D9Ydyu2hwg1ZsTJ14mHqRDLE7F026zmgJTwKQT5mAZ1pmy0BC5aSkvlxycaRY+pFSosP7m+RLx1Is0pbqTodhGqVC3jb42EsiYJRStKQSQ2TADMsIfWW0iajEOypJ+/CNLsCCHau+ZiKyWYpJpmxblGtpoOMZRdeA623UienthiMlJooeMCI6NIzxrxDJYbH+ogNMHBQJ4wdKmk0ZtxHM9SnATrE7RZGTXBqxpMpTzA9P6iAWbdSKlPOo4iD7RaiRiQQpLO4qGiIzm8PvPSK7bukCZM4omOg0UmbLAqDljRQL2cMaZwpw9DVK3bHKZ0smrvrElrnBKaKSkHUmsJVXghScZIA/xZVUf9xGcs825mAp0tSiCSFp0KS4I+UcmOqwjrk4i3aJ+I5RPaL2woKQdIDf8qY1KutSu0vsIGaj8hqYY5ozSEXRLExwoBmd9X3g6VYwiorxiKWHDIGCVx7y+Ktk8ImmXihCQSXGVPptEzGokKgz5Qhva88XYTllzMat17lRYZGjCF4UhFVqYksNyeHD3hkYmM0uyslzQa/NvrFD6S3ypJKR3tGySOHPeLZeF4gjM60irXld3XrSQMqE8H+/OLcONJ3ImnkdUipIJd/WGU+3KWQomob0h/eF0ITIwAVzG7jf71irLllOeUXwmpkji0MbxvDGlKUUDV4mJkj+HlYj/UmCn9qTrzMaumxhutm0QMn1Og+sLrwtCpkwqNXMDVvSuA/pWp8gxLl4kSiOcG8drWGh3ApK3RG0SpERoiVIaFscdRto5UIklh4EInSaZxkcrAeMgQyyWi0KXNKgMJ4UidTKYLof8p5jT25Qyn2Q9YlSkMCk+YFC8LbYsZiIoStbDXG+S13cpKUJUA6t82O0Hotyl0wk+DxRLBeK5ZdJpqH9oud0X8lSXClgjvDMJ4kZgcaxr2JpYmuOBjLsiz3hgTxZ/LTxhjIlgJoaa7niYT3lbVlhVqF2YFxTnEl2XikApWWfIxzWwmKVjgTARQs2msRpWl38QXp5wrmW2U5ZZJG2R8d4ANrQ9CoeqX3bTyjVE1tIs67a2x5PEBvBJmITqNn1zdsxCRM/PrBiByr7ERHN6QSpQaVLAJzckx3TO1lottrShBUVAAAvXUxR+mE1EwS1IqQGUQaNt5vA9tvJcw4lqoMkgMPLWJbHOQskKBCcJpochQ6MWMDp0hKWoV3Vbly14kKKTuNtiNRwMXG65QnDFKHVrHfSO4f7gn4eQit2e7Djws50bWL3cdhMlLM61aDQRPmaK8SaVm028yQ01LHQjWOOsx9uYQwqB8KW9zB15WIAfiZnXbhFatdvlpJSs4RkSz8vCExjY9NNWB3t0iJUQCEp4mp4lvaFybVi1JPp/sIGtNz/AIgIWlaFDEG0q3a29YI6yXIRjU5PwJbvniPyxQ4pLYxOwq12hEmXjV8XdAzX4HJMULpB0gViJd5hy2RwEa6Q9IiVEkvMOWyBsIqhWSXNTFnx/j13SJ82atkXSXO61KZj0UHU+hGY9/KIZN+4ZoA7mR3L6xX0XgoSurGTv+0cInRV07VMkcvRc7VaglOIlye7y3hLZLGZq2yGZOgGpMA/xS5ixVzQQ0vGf1Mvqk99X9Q7bJ+sJ0OOy5Gpp7g1628LIQiiEUTx48zC/DHMEWdAftPh1aHpaVQDdsyzSOsQpQyTm/yhfMVDO3KEuWJafi7SuWghW0agqpWaGUSgxwExto4FEoXBEjeBAqC5GWsBLgZHkHnze0Y1Ec3vHnG4NIyz1e2ntq/6D7iK/aNfCNxkeRh4KmBKME3fMImIIJBxCoLHOMjIpfBqPSMIwrGgyG1TlFft8ZGQuHBFl+pnWkcjIRkZDkJO1HsK5GALpQDMDgHnGRkM8C/KN3l344u9Xb84yMhEuChF6uRAqWDhNDr5w/uEdhR1c11jcZEK+sryftkHST+kfvUR5L0mUesTXUe8bjIbh+sLH+2Eyz2RxUHgG9C9pW9WDDgOEZGQ/wC4LwzzS0ntHnGkxkZHq+DzfJ2I3pGRkYaOuiY/GHM+xga8C81X3rGRkJX7j/ob9hCnOGFl7vjGRkbPgyABeR/FVziDSMjIJGyNnOI9TGRkaCdgZQUjI/ekajIGQaBoyMjIII//2Q=="/>
          <p:cNvSpPr>
            <a:spLocks noChangeAspect="1" noChangeArrowheads="1"/>
          </p:cNvSpPr>
          <p:nvPr/>
        </p:nvSpPr>
        <p:spPr bwMode="auto">
          <a:xfrm>
            <a:off x="1524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upload.wikimedia.org/wikipedia/commons/3/36/Ice_cream_shop_in_Ita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21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Art. Prepositions - Patterns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2420888"/>
          <a:ext cx="8784976" cy="38961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7088"/>
                <a:gridCol w="1043484"/>
                <a:gridCol w="968950"/>
                <a:gridCol w="968950"/>
                <a:gridCol w="1080120"/>
                <a:gridCol w="1080120"/>
                <a:gridCol w="1152128"/>
                <a:gridCol w="1224136"/>
              </a:tblGrid>
              <a:tr h="669046"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i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la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l’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lo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i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le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gli</a:t>
                      </a:r>
                      <a:endParaRPr lang="en-AU" sz="2000" b="1" dirty="0"/>
                    </a:p>
                  </a:txBody>
                  <a:tcPr/>
                </a:tc>
              </a:tr>
              <a:tr h="959936"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a</a:t>
                      </a:r>
                    </a:p>
                    <a:p>
                      <a:r>
                        <a:rPr lang="en-AU" sz="2000" dirty="0" smtClean="0"/>
                        <a:t>(at/to)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</a:t>
                      </a:r>
                      <a:r>
                        <a:rPr lang="en-AU" sz="2000" baseline="0" dirty="0" smtClean="0"/>
                        <a:t> + </a:t>
                      </a:r>
                      <a:r>
                        <a:rPr lang="en-AU" sz="2000" baseline="0" dirty="0" err="1" smtClean="0"/>
                        <a:t>il</a:t>
                      </a:r>
                      <a:endParaRPr lang="en-AU" sz="2000" baseline="0" dirty="0" smtClean="0"/>
                    </a:p>
                    <a:p>
                      <a:r>
                        <a:rPr lang="en-AU" sz="2000" baseline="0" dirty="0" smtClean="0"/>
                        <a:t>= </a:t>
                      </a:r>
                      <a:r>
                        <a:rPr lang="en-AU" sz="2000" b="1" baseline="0" dirty="0" smtClean="0"/>
                        <a:t>a</a:t>
                      </a:r>
                      <a:r>
                        <a:rPr lang="en-AU" sz="2000" b="1" baseline="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</a:t>
                      </a:r>
                      <a:r>
                        <a:rPr lang="en-AU" sz="2000" baseline="0" dirty="0" smtClean="0"/>
                        <a:t> + la</a:t>
                      </a:r>
                    </a:p>
                    <a:p>
                      <a:r>
                        <a:rPr lang="en-AU" sz="2000" baseline="0" dirty="0" smtClean="0"/>
                        <a:t> = </a:t>
                      </a:r>
                      <a:r>
                        <a:rPr lang="en-AU" sz="2000" b="1" baseline="0" dirty="0" err="1" smtClean="0"/>
                        <a:t>alla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l’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/>
                        <a:t>all’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lo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allo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err="1" smtClean="0"/>
                        <a:t>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ai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le </a:t>
                      </a:r>
                    </a:p>
                    <a:p>
                      <a:r>
                        <a:rPr lang="en-AU" sz="2000" dirty="0" smtClean="0"/>
                        <a:t>=</a:t>
                      </a:r>
                      <a:r>
                        <a:rPr lang="en-AU" sz="2000" baseline="0" dirty="0" smtClean="0"/>
                        <a:t> </a:t>
                      </a:r>
                      <a:r>
                        <a:rPr lang="en-AU" sz="2000" b="1" baseline="0" dirty="0" err="1" smtClean="0"/>
                        <a:t>alle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err="1" smtClean="0"/>
                        <a:t>gli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agli</a:t>
                      </a:r>
                      <a:endParaRPr lang="en-AU" sz="2000" b="1" dirty="0" smtClean="0"/>
                    </a:p>
                    <a:p>
                      <a:endParaRPr lang="en-AU" sz="2000" b="1" dirty="0"/>
                    </a:p>
                  </a:txBody>
                  <a:tcPr/>
                </a:tc>
              </a:tr>
              <a:tr h="1101432"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da</a:t>
                      </a:r>
                      <a:endParaRPr lang="en-AU" sz="2000" b="1" dirty="0" smtClean="0"/>
                    </a:p>
                    <a:p>
                      <a:r>
                        <a:rPr lang="en-AU" sz="2000" dirty="0" smtClean="0"/>
                        <a:t>(from/by)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il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la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dalla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l’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dall</a:t>
                      </a:r>
                      <a:r>
                        <a:rPr lang="en-AU" sz="2000" b="1" dirty="0" smtClean="0"/>
                        <a:t>’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lo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dallo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dai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le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dalle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</a:t>
                      </a:r>
                      <a:r>
                        <a:rPr lang="en-AU" sz="2000" baseline="0" dirty="0" smtClean="0"/>
                        <a:t> </a:t>
                      </a:r>
                      <a:r>
                        <a:rPr lang="en-AU" sz="2000" baseline="0" dirty="0" err="1" smtClean="0"/>
                        <a:t>gli</a:t>
                      </a:r>
                      <a:endParaRPr lang="en-AU" sz="2000" baseline="0" dirty="0" smtClean="0"/>
                    </a:p>
                    <a:p>
                      <a:r>
                        <a:rPr lang="en-AU" sz="2000" baseline="0" dirty="0" smtClean="0"/>
                        <a:t>= </a:t>
                      </a:r>
                      <a:r>
                        <a:rPr lang="en-AU" sz="2000" b="1" baseline="0" dirty="0" err="1" smtClean="0"/>
                        <a:t>dagli</a:t>
                      </a:r>
                      <a:endParaRPr lang="en-AU" sz="2000" b="1" dirty="0"/>
                    </a:p>
                  </a:txBody>
                  <a:tcPr/>
                </a:tc>
              </a:tr>
              <a:tr h="1087831"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di</a:t>
                      </a:r>
                      <a:endParaRPr lang="en-AU" sz="2000" b="1" dirty="0" smtClean="0"/>
                    </a:p>
                    <a:p>
                      <a:r>
                        <a:rPr lang="en-AU" sz="2000" dirty="0" smtClean="0"/>
                        <a:t>(of)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il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/>
                        <a:t>de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la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della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l’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/>
                        <a:t>dell’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lo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dello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dei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le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delle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gli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degli</a:t>
                      </a:r>
                      <a:endParaRPr lang="en-A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to the stadium</a:t>
            </a:r>
            <a:br>
              <a:rPr lang="en-US" i="1" dirty="0" smtClean="0"/>
            </a:br>
            <a:r>
              <a:rPr lang="en-US" i="1" dirty="0"/>
              <a:t>	</a:t>
            </a:r>
            <a:r>
              <a:rPr lang="en-US" i="1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Graffiti Treat" pitchFamily="2" charset="0"/>
              </a:rPr>
              <a:t>Articulated prepositions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1348700"/>
              </p:ext>
            </p:extLst>
          </p:nvPr>
        </p:nvGraphicFramePr>
        <p:xfrm>
          <a:off x="107504" y="1052736"/>
          <a:ext cx="8928992" cy="193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660"/>
                <a:gridCol w="959313"/>
                <a:gridCol w="839399"/>
                <a:gridCol w="1116124"/>
                <a:gridCol w="1116124"/>
                <a:gridCol w="1116124"/>
                <a:gridCol w="1116124"/>
                <a:gridCol w="11161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PREPOSITION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DEFINITE ARTICLE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gli</a:t>
                      </a:r>
                      <a:endParaRPr lang="en-US" b="1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</a:p>
                    <a:p>
                      <a:pPr algn="ctr"/>
                      <a:r>
                        <a:rPr lang="en-US" dirty="0" smtClean="0"/>
                        <a:t>(to/ at)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smtClean="0"/>
                        <a:t>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n-US" baseline="0" dirty="0" smtClean="0"/>
                        <a:t>la</a:t>
                      </a:r>
                    </a:p>
                    <a:p>
                      <a:pPr algn="ctr"/>
                      <a:r>
                        <a:rPr lang="en-US" sz="2800" b="1" baseline="0" dirty="0" err="1" smtClean="0"/>
                        <a:t>alla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l’</a:t>
                      </a:r>
                    </a:p>
                    <a:p>
                      <a:pPr algn="ctr"/>
                      <a:r>
                        <a:rPr lang="en-US" sz="2800" b="1" dirty="0" smtClean="0"/>
                        <a:t>all’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lo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2800" b="1" dirty="0" err="1" smtClean="0"/>
                        <a:t>ai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le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gli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err="1" smtClean="0"/>
                        <a:t>agli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AutoShape 2" descr="data:image/jpeg;base64,/9j/4AAQSkZJRgABAQAAAQABAAD/2wCEAAkGBhQSEBUUEhQWFBUVFxgZFRcXFhgYFxgYFxQVFxcXGBcYHCYeFxkjGhcUHy8gIycpLCwsFx4xNTAqNSYrLCkBCQoKDgwOGg8PGi8kHyQsLCwsLCwsLCwsLCwsLCwsLCwsLCwsLCwsLCwsLCwsLCwsLCwpLCwsLCwsLCwsKSwsLP/AABEIAMIBAwMBIgACEQEDEQH/xAAcAAACAgMBAQAAAAAAAAAAAAAEBQMGAAECBwj/xABCEAABAgMGAggEBAQEBgMAAAABAhEAAyEEBRIxQVFhcQYTIjKBkaGxQsHR8CNSguEUFTNiU6Ky8RZDcoOS0gdUwv/EABoBAAMBAQEBAAAAAAAAAAAAAAIDBAEABQb/xAAqEQACAgEDBAEDBAMAAAAAAAAAAQIRAxIhMRMiQVEEMkKBFDNhcSOR8P/aAAwDAQACEQMRAD8AFvCZJWt5Usy0n4SvEx1YkO0DCSNoEReEs5LT/wCQglFoScj6g/OPKui/QyQWdOw8omQgCI0r+2iQL5Rmszpv0dKkg5/flEK7ENFzE8lq+bwXZ54CgSkKANQ7PwcF4mt9olqWTKlmWn8pXj9WyjtYPTFplzUhkTj+tIV60iv37c86cvFQsG21eLTjjWMRvUfJ0VpPP1dG5w+F+RiBV0zRnLV5P7R6dZrQgBQUgKcULkFJ3DUPIxw42EF1mMTPOJcogVBHMERNYj+IPvSPSZ1pQrE0qWAoAMxLEN2kuXSTtlWFy7rlGuBL7gN7QPUHdTajz681/inw9oEBi/WjopIWXILnZRgGd0GT8C1Dmx+kNWWNCKKcoxDrFvX/APHVoIWUYT1YdQLpUA4DsdiQ8J5nRW0JPcfkRDVOPsxphtkpLHKEU0O7VMWA2dSUVSQw2hRdSfx5b/mBrwr8oCL5Zxe+iXQVKZYXMR1kw5vVKXHdA34w5Ug2dQCUYUkhJAGWJgDD7orMC5GJNQSfSnyhf0kXhSSfzD3EU4lqxVNbvc83PFudpul48Di3J/DPKKL0kS0xPM+0X+1qSUHtJ8xFM6T2fFMlhOZJ8mgfkLtNjvFpFctk1kht/kYRWycvEpkhtMq5fOLReNzrYYAVAV9NorNuu2aCpZdKDkT7ekRY6PYxXH46i+bOZS5uEdkPziz3ElXbKs8CRSuZP0iqSUTMI7YoYuHRlDoXjIJp6P8AWOy7IyJSr5VitbDT94cDotbS5FltTDUSZre0CW+5yi04lFxMGNJDgihLHjlFjst4rWi0Y5i1KWlJU61drtAKJALGlC+bxVCcUl/RJkxuTf8AYtV0UtyQ5s1qH/am/SNpkpkoeYp1KbM0SC2/KGknplbZQARaZoAAABViAAyACnEVfpD0k/iZxXM71ASEpDsAHZAAB8I2bWSlG17BUFjTcvwGG0y2otPnAt42teAMujtQjbhCeeoPiSX3jhR8IJpPkTG47pjSXe6gGoriSpz5GMhRGQHSj6G9Wfs9L/k87VMo80JjP5FM1kST+lvYxEnpMv8AKPMxKOlih8A8zHnVk9HpXA3/ACRX/wBdH6VKHsY3/K1D/kLH/TNVGJ6aby/837Qd/wATh2KTXjvAvqeje0B/gCPgnj9YPuIw2Y7zxzSgxPaulyULKcJLbERNO6R4ElSklhsRrGd/o3t9gXVn/EUOcr/1VGu1/io8UTB9YY2bpEmYlwkt4REOlkl6pP8A4iM7/RtR9gjr/NKP6iPdEbC5n5UHlNR82g9PSazHNPmiNqvqxnQD9BjtUl9p2iIB1sz/AAVHkUn2VE1lvabKLiXNSWIP4ZIYhiGYgxMbdYzt5KEYi02U5KbkpUdrfozpxAVXqB3sQ5oUPcRoXzL/ADjzhoi0yNJxH/c+sdq6o/8APB5qSfeO1/wZ0kAzL86wuqZiLM5USWAYB+UcC1JOogyZd8lXxSlc0SzEKrhlHISvAFP+lUb1EZ0jmepFMKgpwCaMx1TxbeN2fqa9ZLSvIigCnH92YDE5agZxyro8hsvKZM+ZMDLukDJUwfqSfdEd1ImdJjq778VKThTROwAbyaNXvOE1OGaFodlZAEgsQa5gwiVYCMpqgeKUn2IjarPM/wAUHQYkkeHeMUR+TJcMRL4yfgazrQghgqnEbQLZ2Cys1oQlqEO2/KAVy5gzwHxP/rEE3rdEA8lAfOHT+XPJHTJiYfDjjepIs09YACh2sgCA7E6kjSKj0qtL/hpBLF1EAs7UHlEqbRPSXTLWk7gv/pMCWkzFnFMC33IU/m0IiqdlLsRIkhm7Q4Q1sxIbApQodeOscpBB7x5EwxQsMCSnx+sMlIzjgjv7+rJG0pXqWie6LIkJmHF/URhy2WlRqTwjcxSJisRDqw4QygQzkth8d4hFmQXZakg6AZb6wOp1SNSj5ILXZEAFlVYtFftHR5ZU6VJIVln4aRcE2aWmWACVEEkFq1baukAzZsojDiqx3oflD4OSV2InplKqBbbd0vEEZBLB+Qz84fX50OscqU6rdIxGUtaOr7RMxCQoS1AHshTsDuBSsV63W4Sw+FxTtOxfmIr9vtxWoqLknMkkk0zfwh2PuJpQcHuQqzjIgM4xuGUwbPRUXbwfxiC12DCkmtOMci+R+ZURWi8gpJDqrvHnrVZ6OwA8PEyVbe8IYPReKgO8v0gpKziC2f1TzPvDy1NNllKVJBLd4sPMwgKjjxVd3fWCzecz8x8k/SMafgKhld7S0YVEOCciCPOEqszz+cEfzGZv6CIZ0xSi5bwAHtGKzUjkGOkxwAY7BjQ0dxJIVWIokkZwJsuAeaannHLxizWMSGggDAqJZSi4iFSYmsuYjmcGzlkBnPnESZ6vzHzMbmrpA6jSFpWbdIMXeKgkAFQOpJz5cI2i3r/MTAiiVM5JYMOUYlUFoQrUxrKty9/QRKZyloUSwZmoMz+zwDJEZeM4oCEDM9o+OXp7wtQTewWppGl2iYmrBQ8YJst6g0KW8T9YFstsfvUhhMu5K0u4B4R0qWzRqle6DzNllNU4TopyR+oHTiPWBZ1lASSUgt3k/N/vON2SWRQ1bWDJicDOOyQ3h+z+TQq0mMcW1aKfbky0kKTLpuCKHygJMxJJNQeavkYb3pLVKmKALAh07EENlCK0lQZ0EcSDXiH0i7GrRNMITaVCqVnxLj1BgafOUSF404ny+KmuURqCtBTX/eIMBhqiJsYXrasUoA0BbixavIRXscN7QgrkkDNNeY+IfOE4NIPCqWwOeVtERVGR2IyHk5dUWYRILMI6QI7jzj0bZyLOnaNiSNo6EbaMOtnPUDYUrG+qA0G8YtMYERhpvDGRtoxo40HniIkiJ54iNKY4YjCI7k6xyUGOpSDWMClwCmNOI6MoxoSTBAHC+ETSlM3n6Q66Ny5SVHrpJmZMSCw3+2i3i2yEthlNyCfdhC5zUUalbKNIvNeEkhJ0LpERWy8esThwIDapDH3iz3vdkmYCUI6pW7jCa6pHygW6OipEx+uQFYgwwkvy3gVlhyZ02mJ7Hdc1QxiWsgCnZP2YDKSVkFw2hzj0KbMWheDrHZQSWSM9qxBeqULUesUlhUA000LRnXfo7plWscrEsDz5DP0hPfNsKpilDMnstsMvSLUrqkqzGHJ0glydKxu3SJabd1SEKqpDM2EBQSda6mDhOtwZQsrckTJS8EyWcYA5doAjLgYc2RC0hygpfLVJ8I30ztbWg4QKpSXcuaNkOUI0XhNfsnwSmNTc42ztGl7FtkWpx3WPpDAkTJeBYZWaTTPbxFIQixrWErZSDhGJC3DPktL5oPoabR1LsypZBeuYGkTyxp8MYsjjyg8zJktBUhgtIIyBcZ6ihyPnFZnzTPmY5qitQoxYYRs0XBE8MCQyVUY5bH39YVz+jqytRlEBmz2LsXHl4GDhkajTAlBarK5apay1ezk1KQNarnyKSfKLEuxrQoJWgqUSQUgPtlvHFplBD0IGo1BhqyMW4pFQwKlqc6QNPuFZUcHdNU8jp4ZRZ50kLIZLv9mJ5shk0+Go5aj5w+OR8ipxTVFNFwTxRj6xkXVMykZDOpIRSA0x0DE0m5pyspaoPk9FJxzATzMSucVyy9QbFZWIzrRFjtnRUEgmcnIOAnX1jJXRWUKlZPpCnmgkGsUmVwzeENrs6OT7QkqlJBAzcgV2D6w6/lVmSgfhjEDmSST4ZRaOiuEoUEgABQoA2kA/kJp6QnicVbPL5dmUQaFwWIasSybomqLBJruQB5mLNapjTVgUZSvQxykPmdH9YHrP0GsSXkQL6OzAWVhDf3A+0H3Z0YCpkvEoKBUMSQDk4o/ERPalpHxDz1ju47Uk2mUBXtp333jtcma4pBXTC4JYnjq0pljAHCaDM1bdoQKsCBTMRYOnN5YLW2FzgTru/jFUm22Yck4eY+sdj1NAjGVZpYIdIDkB2BbwMOekF0ossxKZZ7Kku6mzBIO3CKiq0q1WByr7Rb+nksTJNkmspTpI7PFKFbHjGSW6TfIViuZbkIH9QYuBf25+kByr2Q47yoFTYlE9mUw3WX9/pDO6LoUqakKIwu6sKSzDMOzcI1qJlsYXjO6mVKmMkrmv+Gp+ykiin3FKcYksd5LE+VKODCCnNIxVOTs4hff6hNn4jiIT2Uh2FD8zEsppakLOMYVAl+1RxR84FJbBOMiK3F7crtLYTcsk5jzji97KVTlkcM+QgubNSqctQDhRNQNDqxq8S3ggpQkhLigUoZp5wOtppUcsblwJJ11rKUAEAfMw8tVjR/Ey55LqCUvqBhGEnnEdvQpSUYgAwyBq328M7tuuVhQrGpPWEljhbC7NzfWCeS1yC8comrs6P2ebNxLWmYEhmU+WYBeo1iRHQCXjUUTTUukYUhhsDvxh3LuhILuSs1qAE03Ay5wLbLUULDqLg5AMkwi3ezB1yT4BL0uYtjd+qRhVRyQaEtk2/OKvZ1plLBKDMR+V98iIuFovcpNE4krDguGzyr91ivruAjtdWFB3AGfAVzHIQyEqe72GunGqDLXOlzpOFCFIUA4SoNkWI4a5tnAVntHZCi5wd8JoSnVvIK84Z/xMsrAnSxVLFJSxGxYtUbwBauqk2nsf01JGbliedWf/AFHaHY3GqSf5ETi7CJs0rbD2aZu7jSoyhfNu5WFSU65uXTThl6PDm67PIwqSpwtLsQSMSD3eFMvCFd5zupNFYgaFtPLP9oFuV0jklQmVYcDqcOa02jci75sxK1JSSmWHUrQeJ14QaZfWArJADNzOwELrTaChJS5AUXKXLONWirE0+SbIn4Fa5SgeyzaV9IyOFzC8ZFJPaPYpEpK5LBIfC4OrtFWm2jj6fWHPQ68eslB6FJKSHdtvSKl0mkzZdqmoBVhxOlgEhlVHaPNvCPH0XNpnrxk0EJtLmuVeEQzbyQM1JHi8IFo/MoeKio+lI0FJGpPIBP1MP6SO1D2dfkthhClNsGGW5i0dArZ1gmUZinV9DHniZgJol+bqi79AZ2BSxM7GJsLhgWd4DJFRi6MbsQXzOmC0TQHAC1jICmI6mF6io5q/zE+gh5elzqm2mcpPcxqOIBwxO5iJfR4pDsVeKf8A8kxqlFJHbiZISM3PJh9TDLo/NSLTKOCgWDiOIkQyk3YlIBKQx1TXwrkYMkWAEghqb55sIVPPFbDo4ZPcVdOLQV2slChhwJDg6sXyhOi6wwVMUqtQ2viYvV1WE4y6qKGhyia39GUr7iglgxDUJzfRoQvmRhUTJYlF02Ve57ukFKz1YKkoUU4iVAkKTVuRZoY2q9UoAlqddKIJYIJyyNKPQbxZuiVil2fFLmBGJRdJIBNWBS5GVBSLIkYa9WEjMmlPKGaoz7rtCZZXj7dJ5rdcqSoqC1gEhgFuCHYgvk4iw3fc8oTcKCAnD2u0C5fTl84XT7Ii02xUw4SlagAM6BkuRuwhhbLnkBTIRibNwAfMaQuc1yhml7J7NjOb0Ws6gQUAE6ihplwiuWnoTNKylJBRoSWB8NDBUqcqUQRMWUJLlOaSBoH+TRYbuv2RNAwrAJ0ND6xsZ3wA3lxebKPedxTJHaKGTSoLj9vGFlovJ0lAcKIYEHXMDxj1G12mXkopY5uxBHHSPOekVwypM9C5S1VJKkkDCAQ6cKtG4wyFPk2GVtpsmt9gXLs8rGp14ATkSQcwdf8AaOryWEKQhv6aEilWLVpzMSz56FIkzFKLChar4aM7cI7l2QzJiieyFsQvgTuOGhjGqW46U23Z3YTNKTNC8ErIO/Kif9o6vNC+rUSoLQoCraBTlhw4GOrxkTVuEomUZjiAQkAZAa83zhbLsdoCFqUoykirnIklshUc2h0Y+hbUau9yOTaV4WRhIS6m+IJAJVQ8ATrlBa74dDLQXaigWLcQXBHKBp13gBK3CSaLCajnSgcR1Y1YUEP3T2Q3ZyekKk0nXk6trZIpRWghKnBGtCPCo8oFVYcctWJISoJoXoSOFc6+cZMtxD0oc+cAzlgqJSqrVc6cjmIOLkwXRAiaVJIchSONSNRxoH8I4nWxagARhG4yPI6xxMSR2ywIzAp2SaEjRi3mYgVefVAjNLOlJqGOY8C/pFyV7okfolmzglNC+0LJlvJPbqDrCqfbytRUOzVwBk0aF4dkk+EPUF5J5N+A6ZaJYP7xkLAp67xkM6f8ga/4PT+htpaYoaFizAV5jOJ+ntyKnLlzJbDslKsVMi4I3zPlGSLVhUDoNoZX3bkTJCQkuXfwYx4jm1LUj1nDwUqydF3qtZHAAD1JguXd0uUoEWcTWzxrBB8EmGi7KwSXdwDlTziWVKSc6RrzNh9JGrHZQUJISElXwpGHDw3g+03X1YQpqg15HV46lzmID5/dDpEs62FTJmAlI+JIrnkoRO3JsJrTwEyejyVJpMIxp4Zv9iIP+HZwoMJ2L5w8uu0SlBkNTTXyMMEMziJnOSdMmlmlFnn5sMxEzCpJCjkNxvs0Opl0rSy1qSSWFM984fIWlUyqQ4GdCQD8oltUmTg7bYebQVvItgv1Di1sVyQkpWGG4jmdY1BZUtRTXLJucM7bYEJS6CSKFiXodQfKNWiypnSSvKYnP+5gKEchEmht0ULOtpeHtwcyrOkAEhw2bv6mDzbSpNSCkhuPpCCwWsOACE4vI+GUF2hTZEn28NoH/JHZWBPFqlucy7rldYJiElCgp6OH3cZNyhTes9HXEE9rMByHHzg+yXglU5KRVTElTvkOFIq3SSeBaMwC1KOrXJ6CL8GOThUglan7Gv8AGpZ1sPyg/TUwnnAFeNIIrqWD7wNZbQCoHApbfEVP7Zcob2hcqYlIAUhQ3DhuY+kURxKHAcozfg5klU1YSQVVDnQOYnvWxiapXaarAEOG2plDK6pgTLU4BOi0kFJpTkYjCR1IUkFSiXUoOwrkdPGNUmhKbUrQsn3er+FWhQyLggguGGTcsuMKv5kZCEkOyuJo+Xy5vFumWdfUhYKcw4zLO0HyOjkq0JedLSrwKT4lLP4weuK4Y1fIjG3kVlWsfShQYqSFtk5wnniGY5vDK+73RMkFIxOsCgzGr0z8IU3tZhImLlsyQTgBr2dKnhAF4TDLSnRKwDkzHgctqO8dGTfBR0sMmmhpZbehaVJo7Bq+vCIf4kAYWDNnxEI7J2Q7Fyc9oYglQBIgumrskyrS6RHPrRm5QFOlFNctoNmzcOWcLLdbgKq+kPgvRMyC2T0pRiUavrrv4QimWwzHSdKp8qjxHsIFvq2Y2ILiAkW4sK1DNF0INImnNNkmaqUGvCIbROc0yGUSW6axpTExPB9ICBhyQpsKTbVAMPaMiAJjIZRNZ7NY2md2vCJZkghOE6EjwzEKEzwk4gSCNQWP7xKb0xDEVZfEMv1DNJ45R884Pwe8pW9yxybtSAAtZLCgHHnEsqUkJNOyDmc/GBruvTYhYI2h3ZbUFhiGJ4UiOc/A9qUd+UJ5diJUShi/dL0840uwTklyh+IYw9VZ1JHZUGGmEZRJLnftAPM0Lc/KFirtmd5wTm23IxMi+Jks4Vh+ebc9YZgNxhVfMvJYfYjNnyMAp29wYtTdSQVLnYy8sudnr66wHfS1rTUVGbfMQAAW7BL6NE9omEoqXVrV4owx7rR2WGkPn3qP4dKQj4UuTRmZ23MRXXeaEpdamclhuMstXgE2pTJyyGjvzJyjglNVJQRxBc+sB0lds6lp0pGSbKlC3lpLFRKesOWbBKBUtxjdpdRwKKy9WYJHNnygUDtg9YXORUCObKqKPFoRZArCo1oKnPm/GG8GOdciez9VJ7RITplvTR4pnS8EzTM/5ZwgKSx5sYuHSSwEJBZnUAKvWEdou1UpQGpAyyI+Y0h8GlTNhkp2CXFdJR2sZKFMEgFgSWz2z3ia33WgnsrKAKYWJqD8NX8IsV19GlTEhWBKUqzwsHApVOWYG0Lb1uvBMMrPICheuTDN65DwhkZp8gZPkz19j/ALZgJYVhKiSk56gMTp2dN4Pl9KTLTg6sFQACTRBJdmJcBXrFdvC8TK7CVHPC2WE0+usEmfKQUlScahVJNU1NWNWPhHT3qkVYMTkm8q3/70NbX0wnIASJUtaifxMIJAbMEO9QRURZ7j6QItUnHWUzhSCoAho8ovm80qm9YkkLSwFHdo5uy2TZBKsYJXXCe07iuJOTZcYF4Lj6YOXDF8Hqd7WuTMSUlCVNRyAfI6QitA/DIQeyDkACkaVf8AeAro6UpX+GECUtWoqDrR6pyyqOIiSdfDEpAxVcq0f2JhahJOmI+lUc/wiQlONCQSaMGAT+YpyECz7clylOkST7QVAkF99/GFiJaUqKlOzGmpLUHD5RTCFgSm3yZaZ4AxqPIamKdf9pUpsJd828x4Rzf18KUopGWv0HCBrBeWSGGRr98Itx4nFaiSeRPZCpU0kNpBFmRhT1itO6NzGpVlC5hA7oJJPCObdaMRZNEpoBFXOwnjcGmTCSSczHcsRHLDmJmL0gwGtiRoyGVnuh0gqLEjKNR1i9Jfuj1yi0TiiapSAkdpqHXUhgQWoYenonLQCuWTOpwSW3oaxZbkuFMvGcJBWzqVmaQam4kocIKsJrhegfPDRxyj5yeSUt4nra4xdM8+l3OtH4kg4WLFJyfalPvWGV29IAlQTOSUKBz0MWa8LglqYoUZau6pqhY2INCeMVe97qWghCmXXslqlP3pAfXtMbHImu3/AEO597JoU1jqRa9VGkU2chUguFBvyKLq/TqPGnGDrJfyVnCKEaK73rC38bymNUoVVFlm3koF0gAbqjiXPUXIDk5k0H1jLqsoWp1GkPZ1jQU0zH3WNWJITPIo7JCWRYHoajYUH7wVabrZFAPCGNnk5QcqWMNYbFE+TNTENnuxWAM/ofQxLZ7uSrvpFNAML+UWKzhLUjVolvkIr/SvRrsR+pbdUVgSZJVhWjDhLJfuiu+YfV6QZNnKbDLSVProNq5GO7ZdGJWIEB994hTZpkvQqGfZLGI5QH6oy3TB5tiOIJUMu0z4hwbUViZNxpd1DEonWoGuhprB5lqJC0EPqCA5HOJLVbAmhp6PApeQHkk6SIjMUkBIThFACMn0DbaQgvFLW1JAcgpJD6gf7Q7tE1xn2TCmdOT1gJIBCc2q7tntBGxj5Mv6y2ebWbJTMKc5iaKB2Cgx+8opNtuCUSf4ecpKh8MwsPBYDeYEWqbaTklySp3OWxprC+ddWIzC7KTmNFPsY1SkirHJw2TKnaLrmyiy0KxEd5QOEPqk5HnA0q6FEv6mLVZ7UpFHOHY5eAjmbMxQ5ZGMeRvkVosQS5yJ7yzmeA2HvGhLJAbLQQahKFTEpNQTk7RNNSiUFKWeQGZOw+ukHqrYU7e7BCoIS58uO0JJ15iYVAVORGjc9oUX/f5USlPi2QGw+sL5K5ktGMUC6fQ+8V48FLUyXJlvtRxaZYClJIdjAy7tSrukgnxjoTawbLAlI6w949we58IsbomSsCtErqkdWD2j3z7JhTNBEGzVOXgRaCV1yg4qkC3bo3KQw4mCbGgYg5p9tETR2kQNhtDU2xo3C0mMhuqIjRI+g7N0llnVafB/nE6+kQwukqb8ymA8zFasVhTL7S+yk5BRSSOIBy5QSZUp3czG1UdeAy9I+d6d8HpSyQjyMJ/SOYpsCCr+4Jwp/wDIj2EKrRaCrvTK6plv6qz9RAtsteKmQ2FIhRQOGHjtrSohqwE7+WortRPNBQkhMpJfiX5ls44kyELbrZYcZEEho7l2yWlscx9qEt4w1TZkkO4I3hqxpCP1MpcMhm3guWQqUlOEUUh2U70IfPlTxh9cl/ypxZ8KtUqoX2rFVvOcCnq5SnKj2gNh+8EyLmWwYpmEDIulQGwJzHOkLyYlyPxZlKNSPRUoEC2iYsoWCkd01B4HSKbdl/z5RwKJmBNCkhpif06/p8oslgv2XOT2VAk6fKEvYLpNb8m+itqdG+b14w7mWoRUbjUUKo57RccHrFkVIBqYZDNOMdMTMuNarZtU7E8D26fhlqb73jtFoQ3eHnXyiOaQQagiFyi5Ra9mxVPgr9pvcpqDllFi/iErQnEAQoAsdyHilXjLBWycnh9d1pUsJoMI7xI+6wnDgliQ+dS/BzbJSASA6T+VXyOsBSpBSHUgnNtvvhHFstAJCgcQyzfLJ+MSSLaSyfLccQYJoYlsQzqxCmThGpOgG/GGkxRXQ1IzMQTFhCCaBvijA0IbRKq6s9hpA1qmsGTnEM+1lSicwDnvWIFW4BBKs/c7DjFEIryc9+AazoUpb5NrtC3pheJIdHI8AdhptAs7pE00IfMsoA0AOnEvWJrYE91Z79PEVi2EKak0SZMn2oqqEEMojOofIsYf3laEmSXokgFPPMN84hvpDy2SO5V+GTfe0JZYXMKUO+gHMxV9XcS8bBN3WcLJUqiE1UeH1MQXhbManyAokbAZCJ70tAQkSUGg7xHxK+ghUYKKt6jZPSqJCXjlMaSqOhByfgyC+47Ajpo0gR0BCxhjRkTCXGQNm0ex3mhM5SS7KI7XHjzgGdZVJLB35R3etvloQsS1BcxGfLdO8LD0pmpSgTMJAyYul+Rqk8MjHl4tVB5oRk68k5QpRZIhjZbtapAU9GGcc2S/kqquVhP9ur8D9Ydyu2hwg1ZsTJ14mHqRDLE7F026zmgJTwKQT5mAZ1pmy0BC5aSkvlxycaRY+pFSosP7m+RLx1Is0pbqTodhGqVC3jb42EsiYJRStKQSQ2TADMsIfWW0iajEOypJ+/CNLsCCHau+ZiKyWYpJpmxblGtpoOMZRdeA623UienthiMlJooeMCI6NIzxrxDJYbH+ogNMHBQJ4wdKmk0ZtxHM9SnATrE7RZGTXBqxpMpTzA9P6iAWbdSKlPOo4iD7RaiRiQQpLO4qGiIzm8PvPSK7bukCZM4omOg0UmbLAqDljRQL2cMaZwpw9DVK3bHKZ0smrvrElrnBKaKSkHUmsJVXghScZIA/xZVUf9xGcs825mAp0tSiCSFp0KS4I+UcmOqwjrk4i3aJ+I5RPaL2woKQdIDf8qY1KutSu0vsIGaj8hqYY5ozSEXRLExwoBmd9X3g6VYwiorxiKWHDIGCVx7y+Ktk8ImmXihCQSXGVPptEzGokKgz5Qhva88XYTllzMat17lRYZGjCF4UhFVqYksNyeHD3hkYmM0uyslzQa/NvrFD6S3ypJKR3tGySOHPeLZeF4gjM60irXld3XrSQMqE8H+/OLcONJ3ImnkdUipIJd/WGU+3KWQomob0h/eF0ITIwAVzG7jf71irLllOeUXwmpkji0MbxvDGlKUUDV4mJkj+HlYj/UmCn9qTrzMaumxhutm0QMn1Og+sLrwtCpkwqNXMDVvSuA/pWp8gxLl4kSiOcG8drWGh3ApK3RG0SpERoiVIaFscdRto5UIklh4EInSaZxkcrAeMgQyyWi0KXNKgMJ4UidTKYLof8p5jT25Qyn2Q9YlSkMCk+YFC8LbYsZiIoStbDXG+S13cpKUJUA6t82O0Hotyl0wk+DxRLBeK5ZdJpqH9oud0X8lSXClgjvDMJ4kZgcaxr2JpYmuOBjLsiz3hgTxZ/LTxhjIlgJoaa7niYT3lbVlhVqF2YFxTnEl2XikApWWfIxzWwmKVjgTARQs2msRpWl38QXp5wrmW2U5ZZJG2R8d4ANrQ9CoeqX3bTyjVE1tIs67a2x5PEBvBJmITqNn1zdsxCRM/PrBiByr7ERHN6QSpQaVLAJzckx3TO1lottrShBUVAAAvXUxR+mE1EwS1IqQGUQaNt5vA9tvJcw4lqoMkgMPLWJbHOQskKBCcJpochQ6MWMDp0hKWoV3Vbly14kKKTuNtiNRwMXG65QnDFKHVrHfSO4f7gn4eQit2e7Djws50bWL3cdhMlLM61aDQRPmaK8SaVm028yQ01LHQjWOOsx9uYQwqB8KW9zB15WIAfiZnXbhFatdvlpJSs4RkSz8vCExjY9NNWB3t0iJUQCEp4mp4lvaFybVi1JPp/sIGtNz/AIgIWlaFDEG0q3a29YI6yXIRjU5PwJbvniPyxQ4pLYxOwq12hEmXjV8XdAzX4HJMULpB0gViJd5hy2RwEa6Q9IiVEkvMOWyBsIqhWSXNTFnx/j13SJ82atkXSXO61KZj0UHU+hGY9/KIZN+4ZoA7mR3L6xX0XgoSurGTv+0cInRV07VMkcvRc7VaglOIlye7y3hLZLGZq2yGZOgGpMA/xS5ixVzQQ0vGf1Mvqk99X9Q7bJ+sJ0OOy5Gpp7g1628LIQiiEUTx48zC/DHMEWdAftPh1aHpaVQDdsyzSOsQpQyTm/yhfMVDO3KEuWJafi7SuWghW0agqpWaGUSgxwExto4FEoXBEjeBAqC5GWsBLgZHkHnze0Y1Ec3vHnG4NIyz1e2ntq/6D7iK/aNfCNxkeRh4KmBKME3fMImIIJBxCoLHOMjIpfBqPSMIwrGgyG1TlFft8ZGQuHBFl+pnWkcjIRkZDkJO1HsK5GALpQDMDgHnGRkM8C/KN3l344u9Xb84yMhEuChF6uRAqWDhNDr5w/uEdhR1c11jcZEK+sryftkHST+kfvUR5L0mUesTXUe8bjIbh+sLH+2Eyz2RxUHgG9C9pW9WDDgOEZGQ/wC4LwzzS0ntHnGkxkZHq+DzfJ2I3pGRkYaOuiY/GHM+xga8C81X3rGRkJX7j/ob9hCnOGFl7vjGRkbPgyABeR/FVziDSMjIJGyNnOI9TGRkaCdgZQUjI/ekajIGQaBoyMjIII/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BUUEhQWFBUVFxgZFRcXFhgYFxgYFxQVFxcXGBcYHCYeFxkjGhcUHy8gIycpLCwsFx4xNTAqNSYrLCkBCQoKDgwOGg8PGi8kHyQsLCwsLCwsLCwsLCwsLCwsLCwsLCwsLCwsLCwsLCwsLCwsLCwpLCwsLCwsLCwsKSwsLP/AABEIAMIBAwMBIgACEQEDEQH/xAAcAAACAgMBAQAAAAAAAAAAAAAEBQMGAAECBwj/xABCEAABAgMGAggEBAQEBgMAAAABAhEAAyEEBRIxQVFhcQYTIjKBkaGxQsHR8CNSguEUFTNiU6Ky8RZDcoOS0gdUwv/EABoBAAMBAQEBAAAAAAAAAAAAAAIDBAEABQb/xAAqEQACAgEDBAEDBAMAAAAAAAAAAQIRAxIhMRMiQVEEMkKBFDNhcSOR8P/aAAwDAQACEQMRAD8AFvCZJWt5Usy0n4SvEx1YkO0DCSNoEReEs5LT/wCQglFoScj6g/OPKui/QyQWdOw8omQgCI0r+2iQL5Rmszpv0dKkg5/flEK7ENFzE8lq+bwXZ54CgSkKANQ7PwcF4mt9olqWTKlmWn8pXj9WyjtYPTFplzUhkTj+tIV60iv37c86cvFQsG21eLTjjWMRvUfJ0VpPP1dG5w+F+RiBV0zRnLV5P7R6dZrQgBQUgKcULkFJ3DUPIxw42EF1mMTPOJcogVBHMERNYj+IPvSPSZ1pQrE0qWAoAMxLEN2kuXSTtlWFy7rlGuBL7gN7QPUHdTajz681/inw9oEBi/WjopIWXILnZRgGd0GT8C1Dmx+kNWWNCKKcoxDrFvX/APHVoIWUYT1YdQLpUA4DsdiQ8J5nRW0JPcfkRDVOPsxphtkpLHKEU0O7VMWA2dSUVSQw2hRdSfx5b/mBrwr8oCL5Zxe+iXQVKZYXMR1kw5vVKXHdA34w5Ug2dQCUYUkhJAGWJgDD7orMC5GJNQSfSnyhf0kXhSSfzD3EU4lqxVNbvc83PFudpul48Di3J/DPKKL0kS0xPM+0X+1qSUHtJ8xFM6T2fFMlhOZJ8mgfkLtNjvFpFctk1kht/kYRWycvEpkhtMq5fOLReNzrYYAVAV9NorNuu2aCpZdKDkT7ekRY6PYxXH46i+bOZS5uEdkPziz3ElXbKs8CRSuZP0iqSUTMI7YoYuHRlDoXjIJp6P8AWOy7IyJSr5VitbDT94cDotbS5FltTDUSZre0CW+5yi04lFxMGNJDgihLHjlFjst4rWi0Y5i1KWlJU61drtAKJALGlC+bxVCcUl/RJkxuTf8AYtV0UtyQ5s1qH/am/SNpkpkoeYp1KbM0SC2/KGknplbZQARaZoAAABViAAyACnEVfpD0k/iZxXM71ASEpDsAHZAAB8I2bWSlG17BUFjTcvwGG0y2otPnAt42teAMujtQjbhCeeoPiSX3jhR8IJpPkTG47pjSXe6gGoriSpz5GMhRGQHSj6G9Wfs9L/k87VMo80JjP5FM1kST+lvYxEnpMv8AKPMxKOlih8A8zHnVk9HpXA3/ACRX/wBdH6VKHsY3/K1D/kLH/TNVGJ6aby/837Qd/wATh2KTXjvAvqeje0B/gCPgnj9YPuIw2Y7zxzSgxPaulyULKcJLbERNO6R4ElSklhsRrGd/o3t9gXVn/EUOcr/1VGu1/io8UTB9YY2bpEmYlwkt4REOlkl6pP8A4iM7/RtR9gjr/NKP6iPdEbC5n5UHlNR82g9PSazHNPmiNqvqxnQD9BjtUl9p2iIB1sz/AAVHkUn2VE1lvabKLiXNSWIP4ZIYhiGYgxMbdYzt5KEYi02U5KbkpUdrfozpxAVXqB3sQ5oUPcRoXzL/ADjzhoi0yNJxH/c+sdq6o/8APB5qSfeO1/wZ0kAzL86wuqZiLM5USWAYB+UcC1JOogyZd8lXxSlc0SzEKrhlHISvAFP+lUb1EZ0jmepFMKgpwCaMx1TxbeN2fqa9ZLSvIigCnH92YDE5agZxyro8hsvKZM+ZMDLukDJUwfqSfdEd1ImdJjq778VKThTROwAbyaNXvOE1OGaFodlZAEgsQa5gwiVYCMpqgeKUn2IjarPM/wAUHQYkkeHeMUR+TJcMRL4yfgazrQghgqnEbQLZ2Cys1oQlqEO2/KAVy5gzwHxP/rEE3rdEA8lAfOHT+XPJHTJiYfDjjepIs09YACh2sgCA7E6kjSKj0qtL/hpBLF1EAs7UHlEqbRPSXTLWk7gv/pMCWkzFnFMC33IU/m0IiqdlLsRIkhm7Q4Q1sxIbApQodeOscpBB7x5EwxQsMCSnx+sMlIzjgjv7+rJG0pXqWie6LIkJmHF/URhy2WlRqTwjcxSJisRDqw4QygQzkth8d4hFmQXZakg6AZb6wOp1SNSj5ILXZEAFlVYtFftHR5ZU6VJIVln4aRcE2aWmWACVEEkFq1baukAzZsojDiqx3oflD4OSV2InplKqBbbd0vEEZBLB+Qz84fX50OscqU6rdIxGUtaOr7RMxCQoS1AHshTsDuBSsV63W4Sw+FxTtOxfmIr9vtxWoqLknMkkk0zfwh2PuJpQcHuQqzjIgM4xuGUwbPRUXbwfxiC12DCkmtOMci+R+ZURWi8gpJDqrvHnrVZ6OwA8PEyVbe8IYPReKgO8v0gpKziC2f1TzPvDy1NNllKVJBLd4sPMwgKjjxVd3fWCzecz8x8k/SMafgKhld7S0YVEOCciCPOEqszz+cEfzGZv6CIZ0xSi5bwAHtGKzUjkGOkxwAY7BjQ0dxJIVWIokkZwJsuAeaannHLxizWMSGggDAqJZSi4iFSYmsuYjmcGzlkBnPnESZ6vzHzMbmrpA6jSFpWbdIMXeKgkAFQOpJz5cI2i3r/MTAiiVM5JYMOUYlUFoQrUxrKty9/QRKZyloUSwZmoMz+zwDJEZeM4oCEDM9o+OXp7wtQTewWppGl2iYmrBQ8YJst6g0KW8T9YFstsfvUhhMu5K0u4B4R0qWzRqle6DzNllNU4TopyR+oHTiPWBZ1lASSUgt3k/N/vON2SWRQ1bWDJicDOOyQ3h+z+TQq0mMcW1aKfbky0kKTLpuCKHygJMxJJNQeavkYb3pLVKmKALAh07EENlCK0lQZ0EcSDXiH0i7GrRNMITaVCqVnxLj1BgafOUSF404ny+KmuURqCtBTX/eIMBhqiJsYXrasUoA0BbixavIRXscN7QgrkkDNNeY+IfOE4NIPCqWwOeVtERVGR2IyHk5dUWYRILMI6QI7jzj0bZyLOnaNiSNo6EbaMOtnPUDYUrG+qA0G8YtMYERhpvDGRtoxo40HniIkiJ54iNKY4YjCI7k6xyUGOpSDWMClwCmNOI6MoxoSTBAHC+ETSlM3n6Q66Ny5SVHrpJmZMSCw3+2i3i2yEthlNyCfdhC5zUUalbKNIvNeEkhJ0LpERWy8esThwIDapDH3iz3vdkmYCUI6pW7jCa6pHygW6OipEx+uQFYgwwkvy3gVlhyZ02mJ7Hdc1QxiWsgCnZP2YDKSVkFw2hzj0KbMWheDrHZQSWSM9qxBeqULUesUlhUA000LRnXfo7plWscrEsDz5DP0hPfNsKpilDMnstsMvSLUrqkqzGHJ0glydKxu3SJabd1SEKqpDM2EBQSda6mDhOtwZQsrckTJS8EyWcYA5doAjLgYc2RC0hygpfLVJ8I30ztbWg4QKpSXcuaNkOUI0XhNfsnwSmNTc42ztGl7FtkWpx3WPpDAkTJeBYZWaTTPbxFIQixrWErZSDhGJC3DPktL5oPoabR1LsypZBeuYGkTyxp8MYsjjyg8zJktBUhgtIIyBcZ6ihyPnFZnzTPmY5qitQoxYYRs0XBE8MCQyVUY5bH39YVz+jqytRlEBmz2LsXHl4GDhkajTAlBarK5apay1ezk1KQNarnyKSfKLEuxrQoJWgqUSQUgPtlvHFplBD0IGo1BhqyMW4pFQwKlqc6QNPuFZUcHdNU8jp4ZRZ50kLIZLv9mJ5shk0+Go5aj5w+OR8ipxTVFNFwTxRj6xkXVMykZDOpIRSA0x0DE0m5pyspaoPk9FJxzATzMSucVyy9QbFZWIzrRFjtnRUEgmcnIOAnX1jJXRWUKlZPpCnmgkGsUmVwzeENrs6OT7QkqlJBAzcgV2D6w6/lVmSgfhjEDmSST4ZRaOiuEoUEgABQoA2kA/kJp6QnicVbPL5dmUQaFwWIasSybomqLBJruQB5mLNapjTVgUZSvQxykPmdH9YHrP0GsSXkQL6OzAWVhDf3A+0H3Z0YCpkvEoKBUMSQDk4o/ERPalpHxDz1ju47Uk2mUBXtp333jtcma4pBXTC4JYnjq0pljAHCaDM1bdoQKsCBTMRYOnN5YLW2FzgTru/jFUm22Yck4eY+sdj1NAjGVZpYIdIDkB2BbwMOekF0ossxKZZ7Kku6mzBIO3CKiq0q1WByr7Rb+nksTJNkmspTpI7PFKFbHjGSW6TfIViuZbkIH9QYuBf25+kByr2Q47yoFTYlE9mUw3WX9/pDO6LoUqakKIwu6sKSzDMOzcI1qJlsYXjO6mVKmMkrmv+Gp+ykiin3FKcYksd5LE+VKODCCnNIxVOTs4hff6hNn4jiIT2Uh2FD8zEsppakLOMYVAl+1RxR84FJbBOMiK3F7crtLYTcsk5jzji97KVTlkcM+QgubNSqctQDhRNQNDqxq8S3ggpQkhLigUoZp5wOtppUcsblwJJ11rKUAEAfMw8tVjR/Ey55LqCUvqBhGEnnEdvQpSUYgAwyBq328M7tuuVhQrGpPWEljhbC7NzfWCeS1yC8comrs6P2ebNxLWmYEhmU+WYBeo1iRHQCXjUUTTUukYUhhsDvxh3LuhILuSs1qAE03Ay5wLbLUULDqLg5AMkwi3ezB1yT4BL0uYtjd+qRhVRyQaEtk2/OKvZ1plLBKDMR+V98iIuFovcpNE4krDguGzyr91ivruAjtdWFB3AGfAVzHIQyEqe72GunGqDLXOlzpOFCFIUA4SoNkWI4a5tnAVntHZCi5wd8JoSnVvIK84Z/xMsrAnSxVLFJSxGxYtUbwBauqk2nsf01JGbliedWf/AFHaHY3GqSf5ETi7CJs0rbD2aZu7jSoyhfNu5WFSU65uXTThl6PDm67PIwqSpwtLsQSMSD3eFMvCFd5zupNFYgaFtPLP9oFuV0jklQmVYcDqcOa02jci75sxK1JSSmWHUrQeJ14QaZfWArJADNzOwELrTaChJS5AUXKXLONWirE0+SbIn4Fa5SgeyzaV9IyOFzC8ZFJPaPYpEpK5LBIfC4OrtFWm2jj6fWHPQ68eslB6FJKSHdtvSKl0mkzZdqmoBVhxOlgEhlVHaPNvCPH0XNpnrxk0EJtLmuVeEQzbyQM1JHi8IFo/MoeKio+lI0FJGpPIBP1MP6SO1D2dfkthhClNsGGW5i0dArZ1gmUZinV9DHniZgJol+bqi79AZ2BSxM7GJsLhgWd4DJFRi6MbsQXzOmC0TQHAC1jICmI6mF6io5q/zE+gh5elzqm2mcpPcxqOIBwxO5iJfR4pDsVeKf8A8kxqlFJHbiZISM3PJh9TDLo/NSLTKOCgWDiOIkQyk3YlIBKQx1TXwrkYMkWAEghqb55sIVPPFbDo4ZPcVdOLQV2slChhwJDg6sXyhOi6wwVMUqtQ2viYvV1WE4y6qKGhyia39GUr7iglgxDUJzfRoQvmRhUTJYlF02Ve57ukFKz1YKkoUU4iVAkKTVuRZoY2q9UoAlqddKIJYIJyyNKPQbxZuiVil2fFLmBGJRdJIBNWBS5GVBSLIkYa9WEjMmlPKGaoz7rtCZZXj7dJ5rdcqSoqC1gEhgFuCHYgvk4iw3fc8oTcKCAnD2u0C5fTl84XT7Ii02xUw4SlagAM6BkuRuwhhbLnkBTIRibNwAfMaQuc1yhml7J7NjOb0Ws6gQUAE6ihplwiuWnoTNKylJBRoSWB8NDBUqcqUQRMWUJLlOaSBoH+TRYbuv2RNAwrAJ0ND6xsZ3wA3lxebKPedxTJHaKGTSoLj9vGFlovJ0lAcKIYEHXMDxj1G12mXkopY5uxBHHSPOekVwypM9C5S1VJKkkDCAQ6cKtG4wyFPk2GVtpsmt9gXLs8rGp14ATkSQcwdf8AaOryWEKQhv6aEilWLVpzMSz56FIkzFKLChar4aM7cI7l2QzJiieyFsQvgTuOGhjGqW46U23Z3YTNKTNC8ErIO/Kif9o6vNC+rUSoLQoCraBTlhw4GOrxkTVuEomUZjiAQkAZAa83zhbLsdoCFqUoykirnIklshUc2h0Y+hbUau9yOTaV4WRhIS6m+IJAJVQ8ATrlBa74dDLQXaigWLcQXBHKBp13gBK3CSaLCajnSgcR1Y1YUEP3T2Q3ZyekKk0nXk6trZIpRWghKnBGtCPCo8oFVYcctWJISoJoXoSOFc6+cZMtxD0oc+cAzlgqJSqrVc6cjmIOLkwXRAiaVJIchSONSNRxoH8I4nWxagARhG4yPI6xxMSR2ywIzAp2SaEjRi3mYgVefVAjNLOlJqGOY8C/pFyV7okfolmzglNC+0LJlvJPbqDrCqfbytRUOzVwBk0aF4dkk+EPUF5J5N+A6ZaJYP7xkLAp67xkM6f8ga/4PT+htpaYoaFizAV5jOJ+ntyKnLlzJbDslKsVMi4I3zPlGSLVhUDoNoZX3bkTJCQkuXfwYx4jm1LUj1nDwUqydF3qtZHAAD1JguXd0uUoEWcTWzxrBB8EmGi7KwSXdwDlTziWVKSc6RrzNh9JGrHZQUJISElXwpGHDw3g+03X1YQpqg15HV46lzmID5/dDpEs62FTJmAlI+JIrnkoRO3JsJrTwEyejyVJpMIxp4Zv9iIP+HZwoMJ2L5w8uu0SlBkNTTXyMMEMziJnOSdMmlmlFnn5sMxEzCpJCjkNxvs0Opl0rSy1qSSWFM984fIWlUyqQ4GdCQD8oltUmTg7bYebQVvItgv1Di1sVyQkpWGG4jmdY1BZUtRTXLJucM7bYEJS6CSKFiXodQfKNWiypnSSvKYnP+5gKEchEmht0ULOtpeHtwcyrOkAEhw2bv6mDzbSpNSCkhuPpCCwWsOACE4vI+GUF2hTZEn28NoH/JHZWBPFqlucy7rldYJiElCgp6OH3cZNyhTes9HXEE9rMByHHzg+yXglU5KRVTElTvkOFIq3SSeBaMwC1KOrXJ6CL8GOThUglan7Gv8AGpZ1sPyg/TUwnnAFeNIIrqWD7wNZbQCoHApbfEVP7Zcob2hcqYlIAUhQ3DhuY+kURxKHAcozfg5klU1YSQVVDnQOYnvWxiapXaarAEOG2plDK6pgTLU4BOi0kFJpTkYjCR1IUkFSiXUoOwrkdPGNUmhKbUrQsn3er+FWhQyLggguGGTcsuMKv5kZCEkOyuJo+Xy5vFumWdfUhYKcw4zLO0HyOjkq0JedLSrwKT4lLP4weuK4Y1fIjG3kVlWsfShQYqSFtk5wnniGY5vDK+73RMkFIxOsCgzGr0z8IU3tZhImLlsyQTgBr2dKnhAF4TDLSnRKwDkzHgctqO8dGTfBR0sMmmhpZbehaVJo7Bq+vCIf4kAYWDNnxEI7J2Q7Fyc9oYglQBIgumrskyrS6RHPrRm5QFOlFNctoNmzcOWcLLdbgKq+kPgvRMyC2T0pRiUavrrv4QimWwzHSdKp8qjxHsIFvq2Y2ILiAkW4sK1DNF0INImnNNkmaqUGvCIbROc0yGUSW6axpTExPB9ICBhyQpsKTbVAMPaMiAJjIZRNZ7NY2md2vCJZkghOE6EjwzEKEzwk4gSCNQWP7xKb0xDEVZfEMv1DNJ45R884Pwe8pW9yxybtSAAtZLCgHHnEsqUkJNOyDmc/GBruvTYhYI2h3ZbUFhiGJ4UiOc/A9qUd+UJ5diJUShi/dL0840uwTklyh+IYw9VZ1JHZUGGmEZRJLnftAPM0Lc/KFirtmd5wTm23IxMi+Jks4Vh+ebc9YZgNxhVfMvJYfYjNnyMAp29wYtTdSQVLnYy8sudnr66wHfS1rTUVGbfMQAAW7BL6NE9omEoqXVrV4owx7rR2WGkPn3qP4dKQj4UuTRmZ23MRXXeaEpdamclhuMstXgE2pTJyyGjvzJyjglNVJQRxBc+sB0lds6lp0pGSbKlC3lpLFRKesOWbBKBUtxjdpdRwKKy9WYJHNnygUDtg9YXORUCObKqKPFoRZArCo1oKnPm/GG8GOdciez9VJ7RITplvTR4pnS8EzTM/5ZwgKSx5sYuHSSwEJBZnUAKvWEdou1UpQGpAyyI+Y0h8GlTNhkp2CXFdJR2sZKFMEgFgSWz2z3ia33WgnsrKAKYWJqD8NX8IsV19GlTEhWBKUqzwsHApVOWYG0Lb1uvBMMrPICheuTDN65DwhkZp8gZPkz19j/ALZgJYVhKiSk56gMTp2dN4Pl9KTLTg6sFQACTRBJdmJcBXrFdvC8TK7CVHPC2WE0+usEmfKQUlScahVJNU1NWNWPhHT3qkVYMTkm8q3/70NbX0wnIASJUtaifxMIJAbMEO9QRURZ7j6QItUnHWUzhSCoAho8ovm80qm9YkkLSwFHdo5uy2TZBKsYJXXCe07iuJOTZcYF4Lj6YOXDF8Hqd7WuTMSUlCVNRyAfI6QitA/DIQeyDkACkaVf8AeAro6UpX+GECUtWoqDrR6pyyqOIiSdfDEpAxVcq0f2JhahJOmI+lUc/wiQlONCQSaMGAT+YpyECz7clylOkST7QVAkF99/GFiJaUqKlOzGmpLUHD5RTCFgSm3yZaZ4AxqPIamKdf9pUpsJd828x4Rzf18KUopGWv0HCBrBeWSGGRr98Itx4nFaiSeRPZCpU0kNpBFmRhT1itO6NzGpVlC5hA7oJJPCObdaMRZNEpoBFXOwnjcGmTCSSczHcsRHLDmJmL0gwGtiRoyGVnuh0gqLEjKNR1i9Jfuj1yi0TiiapSAkdpqHXUhgQWoYenonLQCuWTOpwSW3oaxZbkuFMvGcJBWzqVmaQam4kocIKsJrhegfPDRxyj5yeSUt4nra4xdM8+l3OtH4kg4WLFJyfalPvWGV29IAlQTOSUKBz0MWa8LglqYoUZau6pqhY2INCeMVe97qWghCmXXslqlP3pAfXtMbHImu3/AEO597JoU1jqRa9VGkU2chUguFBvyKLq/TqPGnGDrJfyVnCKEaK73rC38bymNUoVVFlm3koF0gAbqjiXPUXIDk5k0H1jLqsoWp1GkPZ1jQU0zH3WNWJITPIo7JCWRYHoajYUH7wVabrZFAPCGNnk5QcqWMNYbFE+TNTENnuxWAM/ofQxLZ7uSrvpFNAML+UWKzhLUjVolvkIr/SvRrsR+pbdUVgSZJVhWjDhLJfuiu+YfV6QZNnKbDLSVProNq5GO7ZdGJWIEB994hTZpkvQqGfZLGI5QH6oy3TB5tiOIJUMu0z4hwbUViZNxpd1DEonWoGuhprB5lqJC0EPqCA5HOJLVbAmhp6PApeQHkk6SIjMUkBIThFACMn0DbaQgvFLW1JAcgpJD6gf7Q7tE1xn2TCmdOT1gJIBCc2q7tntBGxj5Mv6y2ebWbJTMKc5iaKB2Cgx+8opNtuCUSf4ecpKh8MwsPBYDeYEWqbaTklySp3OWxprC+ddWIzC7KTmNFPsY1SkirHJw2TKnaLrmyiy0KxEd5QOEPqk5HnA0q6FEv6mLVZ7UpFHOHY5eAjmbMxQ5ZGMeRvkVosQS5yJ7yzmeA2HvGhLJAbLQQahKFTEpNQTk7RNNSiUFKWeQGZOw+ukHqrYU7e7BCoIS58uO0JJ15iYVAVORGjc9oUX/f5USlPi2QGw+sL5K5ktGMUC6fQ+8V48FLUyXJlvtRxaZYClJIdjAy7tSrukgnxjoTawbLAlI6w949we58IsbomSsCtErqkdWD2j3z7JhTNBEGzVOXgRaCV1yg4qkC3bo3KQw4mCbGgYg5p9tETR2kQNhtDU2xo3C0mMhuqIjRI+g7N0llnVafB/nE6+kQwukqb8ymA8zFasVhTL7S+yk5BRSSOIBy5QSZUp3czG1UdeAy9I+d6d8HpSyQjyMJ/SOYpsCCr+4Jwp/wDIj2EKrRaCrvTK6plv6qz9RAtsteKmQ2FIhRQOGHjtrSohqwE7+WortRPNBQkhMpJfiX5ls44kyELbrZYcZEEho7l2yWlscx9qEt4w1TZkkO4I3hqxpCP1MpcMhm3guWQqUlOEUUh2U70IfPlTxh9cl/ypxZ8KtUqoX2rFVvOcCnq5SnKj2gNh+8EyLmWwYpmEDIulQGwJzHOkLyYlyPxZlKNSPRUoEC2iYsoWCkd01B4HSKbdl/z5RwKJmBNCkhpif06/p8oslgv2XOT2VAk6fKEvYLpNb8m+itqdG+b14w7mWoRUbjUUKo57RccHrFkVIBqYZDNOMdMTMuNarZtU7E8D26fhlqb73jtFoQ3eHnXyiOaQQagiFyi5Ra9mxVPgr9pvcpqDllFi/iErQnEAQoAsdyHilXjLBWycnh9d1pUsJoMI7xI+6wnDgliQ+dS/BzbJSASA6T+VXyOsBSpBSHUgnNtvvhHFstAJCgcQyzfLJ+MSSLaSyfLccQYJoYlsQzqxCmThGpOgG/GGkxRXQ1IzMQTFhCCaBvijA0IbRKq6s9hpA1qmsGTnEM+1lSicwDnvWIFW4BBKs/c7DjFEIryc9+AazoUpb5NrtC3pheJIdHI8AdhptAs7pE00IfMsoA0AOnEvWJrYE91Z79PEVi2EKak0SZMn2oqqEEMojOofIsYf3laEmSXokgFPPMN84hvpDy2SO5V+GTfe0JZYXMKUO+gHMxV9XcS8bBN3WcLJUqiE1UeH1MQXhbManyAokbAZCJ70tAQkSUGg7xHxK+ghUYKKt6jZPSqJCXjlMaSqOhByfgyC+47Ajpo0gR0BCxhjRkTCXGQNm0ex3mhM5SS7KI7XHjzgGdZVJLB35R3etvloQsS1BcxGfLdO8LD0pmpSgTMJAyYul+Rqk8MjHl4tVB5oRk68k5QpRZIhjZbtapAU9GGcc2S/kqquVhP9ur8D9Ydyu2hwg1ZsTJ14mHqRDLE7F026zmgJTwKQT5mAZ1pmy0BC5aSkvlxycaRY+pFSosP7m+RLx1Is0pbqTodhGqVC3jb42EsiYJRStKQSQ2TADMsIfWW0iajEOypJ+/CNLsCCHau+ZiKyWYpJpmxblGtpoOMZRdeA623UienthiMlJooeMCI6NIzxrxDJYbH+ogNMHBQJ4wdKmk0ZtxHM9SnATrE7RZGTXBqxpMpTzA9P6iAWbdSKlPOo4iD7RaiRiQQpLO4qGiIzm8PvPSK7bukCZM4omOg0UmbLAqDljRQL2cMaZwpw9DVK3bHKZ0smrvrElrnBKaKSkHUmsJVXghScZIA/xZVUf9xGcs825mAp0tSiCSFp0KS4I+UcmOqwjrk4i3aJ+I5RPaL2woKQdIDf8qY1KutSu0vsIGaj8hqYY5ozSEXRLExwoBmd9X3g6VYwiorxiKWHDIGCVx7y+Ktk8ImmXihCQSXGVPptEzGokKgz5Qhva88XYTllzMat17lRYZGjCF4UhFVqYksNyeHD3hkYmM0uyslzQa/NvrFD6S3ypJKR3tGySOHPeLZeF4gjM60irXld3XrSQMqE8H+/OLcONJ3ImnkdUipIJd/WGU+3KWQomob0h/eF0ITIwAVzG7jf71irLllOeUXwmpkji0MbxvDGlKUUDV4mJkj+HlYj/UmCn9qTrzMaumxhutm0QMn1Og+sLrwtCpkwqNXMDVvSuA/pWp8gxLl4kSiOcG8drWGh3ApK3RG0SpERoiVIaFscdRto5UIklh4EInSaZxkcrAeMgQyyWi0KXNKgMJ4UidTKYLof8p5jT25Qyn2Q9YlSkMCk+YFC8LbYsZiIoStbDXG+S13cpKUJUA6t82O0Hotyl0wk+DxRLBeK5ZdJpqH9oud0X8lSXClgjvDMJ4kZgcaxr2JpYmuOBjLsiz3hgTxZ/LTxhjIlgJoaa7niYT3lbVlhVqF2YFxTnEl2XikApWWfIxzWwmKVjgTARQs2msRpWl38QXp5wrmW2U5ZZJG2R8d4ANrQ9CoeqX3bTyjVE1tIs67a2x5PEBvBJmITqNn1zdsxCRM/PrBiByr7ERHN6QSpQaVLAJzckx3TO1lottrShBUVAAAvXUxR+mE1EwS1IqQGUQaNt5vA9tvJcw4lqoMkgMPLWJbHOQskKBCcJpochQ6MWMDp0hKWoV3Vbly14kKKTuNtiNRwMXG65QnDFKHVrHfSO4f7gn4eQit2e7Djws50bWL3cdhMlLM61aDQRPmaK8SaVm028yQ01LHQjWOOsx9uYQwqB8KW9zB15WIAfiZnXbhFatdvlpJSs4RkSz8vCExjY9NNWB3t0iJUQCEp4mp4lvaFybVi1JPp/sIGtNz/AIgIWlaFDEG0q3a29YI6yXIRjU5PwJbvniPyxQ4pLYxOwq12hEmXjV8XdAzX4HJMULpB0gViJd5hy2RwEa6Q9IiVEkvMOWyBsIqhWSXNTFnx/j13SJ82atkXSXO61KZj0UHU+hGY9/KIZN+4ZoA7mR3L6xX0XgoSurGTv+0cInRV07VMkcvRc7VaglOIlye7y3hLZLGZq2yGZOgGpMA/xS5ixVzQQ0vGf1Mvqk99X9Q7bJ+sJ0OOy5Gpp7g1628LIQiiEUTx48zC/DHMEWdAftPh1aHpaVQDdsyzSOsQpQyTm/yhfMVDO3KEuWJafi7SuWghW0agqpWaGUSgxwExto4FEoXBEjeBAqC5GWsBLgZHkHnze0Y1Ec3vHnG4NIyz1e2ntq/6D7iK/aNfCNxkeRh4KmBKME3fMImIIJBxCoLHOMjIpfBqPSMIwrGgyG1TlFft8ZGQuHBFl+pnWkcjIRkZDkJO1HsK5GALpQDMDgHnGRkM8C/KN3l344u9Xb84yMhEuChF6uRAqWDhNDr5w/uEdhR1c11jcZEK+sryftkHST+kfvUR5L0mUesTXUe8bjIbh+sLH+2Eyz2RxUHgG9C9pW9WDDgOEZGQ/wC4LwzzS0ntHnGkxkZHq+DzfJ2I3pGRkYaOuiY/GHM+xga8C81X3rGRkJX7j/ob9hCnOGFl7vjGRkbPgyABeR/FVziDSMjIJGyNnOI9TGRkaCdgZQUjI/ekajIGQaBoyMjIII//2Q=="/>
          <p:cNvSpPr>
            <a:spLocks noChangeAspect="1" noChangeArrowheads="1"/>
          </p:cNvSpPr>
          <p:nvPr/>
        </p:nvSpPr>
        <p:spPr bwMode="auto">
          <a:xfrm>
            <a:off x="1524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cdn.tempi.it/wp-content/tgallery/09_2011/stadio-olimpico-torino-2006-Juven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887755" cy="29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6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to the stadium</a:t>
            </a:r>
            <a:br>
              <a:rPr lang="en-US" i="1" dirty="0" smtClean="0"/>
            </a:br>
            <a:r>
              <a:rPr lang="en-US" i="1" dirty="0"/>
              <a:t>	</a:t>
            </a:r>
            <a:r>
              <a:rPr lang="en-US" i="1" dirty="0" smtClean="0"/>
              <a:t>	</a:t>
            </a:r>
            <a:r>
              <a:rPr lang="en-US" b="1" dirty="0" err="1" smtClean="0"/>
              <a:t>allo</a:t>
            </a:r>
            <a:r>
              <a:rPr lang="en-US" b="1" dirty="0" smtClean="0"/>
              <a:t> </a:t>
            </a:r>
            <a:r>
              <a:rPr lang="en-US" b="1" dirty="0" err="1" smtClean="0"/>
              <a:t>stadio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Graffiti Treat" pitchFamily="2" charset="0"/>
              </a:rPr>
              <a:t>Articulated prepositions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7956788"/>
              </p:ext>
            </p:extLst>
          </p:nvPr>
        </p:nvGraphicFramePr>
        <p:xfrm>
          <a:off x="107504" y="1052736"/>
          <a:ext cx="8928992" cy="193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660"/>
                <a:gridCol w="959313"/>
                <a:gridCol w="839399"/>
                <a:gridCol w="1116124"/>
                <a:gridCol w="1116124"/>
                <a:gridCol w="1116124"/>
                <a:gridCol w="1116124"/>
                <a:gridCol w="11161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PREPOSITION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DEFINITE ARTICLE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gli</a:t>
                      </a:r>
                      <a:endParaRPr lang="en-US" b="1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</a:p>
                    <a:p>
                      <a:pPr algn="ctr"/>
                      <a:r>
                        <a:rPr lang="en-US" dirty="0" smtClean="0"/>
                        <a:t>(to/ at)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smtClean="0"/>
                        <a:t>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n-US" baseline="0" dirty="0" smtClean="0"/>
                        <a:t>la</a:t>
                      </a:r>
                    </a:p>
                    <a:p>
                      <a:pPr algn="ctr"/>
                      <a:r>
                        <a:rPr lang="en-US" sz="2800" b="1" baseline="0" dirty="0" err="1" smtClean="0"/>
                        <a:t>alla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l’</a:t>
                      </a:r>
                    </a:p>
                    <a:p>
                      <a:pPr algn="ctr"/>
                      <a:r>
                        <a:rPr lang="en-US" sz="2800" b="1" dirty="0" smtClean="0"/>
                        <a:t>all’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lo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2800" b="1" dirty="0" err="1" smtClean="0"/>
                        <a:t>ai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le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gli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err="1" smtClean="0"/>
                        <a:t>agli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AutoShape 2" descr="data:image/jpeg;base64,/9j/4AAQSkZJRgABAQAAAQABAAD/2wCEAAkGBhQSEBUUEhQWFBUVFxgZFRcXFhgYFxgYFxQVFxcXGBcYHCYeFxkjGhcUHy8gIycpLCwsFx4xNTAqNSYrLCkBCQoKDgwOGg8PGi8kHyQsLCwsLCwsLCwsLCwsLCwsLCwsLCwsLCwsLCwsLCwsLCwsLCwpLCwsLCwsLCwsKSwsLP/AABEIAMIBAwMBIgACEQEDEQH/xAAcAAACAgMBAQAAAAAAAAAAAAAEBQMGAAECBwj/xABCEAABAgMGAggEBAQEBgMAAAABAhEAAyEEBRIxQVFhcQYTIjKBkaGxQsHR8CNSguEUFTNiU6Ky8RZDcoOS0gdUwv/EABoBAAMBAQEBAAAAAAAAAAAAAAIDBAEABQb/xAAqEQACAgEDBAEDBAMAAAAAAAAAAQIRAxIhMRMiQVEEMkKBFDNhcSOR8P/aAAwDAQACEQMRAD8AFvCZJWt5Usy0n4SvEx1YkO0DCSNoEReEs5LT/wCQglFoScj6g/OPKui/QyQWdOw8omQgCI0r+2iQL5Rmszpv0dKkg5/flEK7ENFzE8lq+bwXZ54CgSkKANQ7PwcF4mt9olqWTKlmWn8pXj9WyjtYPTFplzUhkTj+tIV60iv37c86cvFQsG21eLTjjWMRvUfJ0VpPP1dG5w+F+RiBV0zRnLV5P7R6dZrQgBQUgKcULkFJ3DUPIxw42EF1mMTPOJcogVBHMERNYj+IPvSPSZ1pQrE0qWAoAMxLEN2kuXSTtlWFy7rlGuBL7gN7QPUHdTajz681/inw9oEBi/WjopIWXILnZRgGd0GT8C1Dmx+kNWWNCKKcoxDrFvX/APHVoIWUYT1YdQLpUA4DsdiQ8J5nRW0JPcfkRDVOPsxphtkpLHKEU0O7VMWA2dSUVSQw2hRdSfx5b/mBrwr8oCL5Zxe+iXQVKZYXMR1kw5vVKXHdA34w5Ug2dQCUYUkhJAGWJgDD7orMC5GJNQSfSnyhf0kXhSSfzD3EU4lqxVNbvc83PFudpul48Di3J/DPKKL0kS0xPM+0X+1qSUHtJ8xFM6T2fFMlhOZJ8mgfkLtNjvFpFctk1kht/kYRWycvEpkhtMq5fOLReNzrYYAVAV9NorNuu2aCpZdKDkT7ekRY6PYxXH46i+bOZS5uEdkPziz3ElXbKs8CRSuZP0iqSUTMI7YoYuHRlDoXjIJp6P8AWOy7IyJSr5VitbDT94cDotbS5FltTDUSZre0CW+5yi04lFxMGNJDgihLHjlFjst4rWi0Y5i1KWlJU61drtAKJALGlC+bxVCcUl/RJkxuTf8AYtV0UtyQ5s1qH/am/SNpkpkoeYp1KbM0SC2/KGknplbZQARaZoAAABViAAyACnEVfpD0k/iZxXM71ASEpDsAHZAAB8I2bWSlG17BUFjTcvwGG0y2otPnAt42teAMujtQjbhCeeoPiSX3jhR8IJpPkTG47pjSXe6gGoriSpz5GMhRGQHSj6G9Wfs9L/k87VMo80JjP5FM1kST+lvYxEnpMv8AKPMxKOlih8A8zHnVk9HpXA3/ACRX/wBdH6VKHsY3/K1D/kLH/TNVGJ6aby/837Qd/wATh2KTXjvAvqeje0B/gCPgnj9YPuIw2Y7zxzSgxPaulyULKcJLbERNO6R4ElSklhsRrGd/o3t9gXVn/EUOcr/1VGu1/io8UTB9YY2bpEmYlwkt4REOlkl6pP8A4iM7/RtR9gjr/NKP6iPdEbC5n5UHlNR82g9PSazHNPmiNqvqxnQD9BjtUl9p2iIB1sz/AAVHkUn2VE1lvabKLiXNSWIP4ZIYhiGYgxMbdYzt5KEYi02U5KbkpUdrfozpxAVXqB3sQ5oUPcRoXzL/ADjzhoi0yNJxH/c+sdq6o/8APB5qSfeO1/wZ0kAzL86wuqZiLM5USWAYB+UcC1JOogyZd8lXxSlc0SzEKrhlHISvAFP+lUb1EZ0jmepFMKgpwCaMx1TxbeN2fqa9ZLSvIigCnH92YDE5agZxyro8hsvKZM+ZMDLukDJUwfqSfdEd1ImdJjq778VKThTROwAbyaNXvOE1OGaFodlZAEgsQa5gwiVYCMpqgeKUn2IjarPM/wAUHQYkkeHeMUR+TJcMRL4yfgazrQghgqnEbQLZ2Cys1oQlqEO2/KAVy5gzwHxP/rEE3rdEA8lAfOHT+XPJHTJiYfDjjepIs09YACh2sgCA7E6kjSKj0qtL/hpBLF1EAs7UHlEqbRPSXTLWk7gv/pMCWkzFnFMC33IU/m0IiqdlLsRIkhm7Q4Q1sxIbApQodeOscpBB7x5EwxQsMCSnx+sMlIzjgjv7+rJG0pXqWie6LIkJmHF/URhy2WlRqTwjcxSJisRDqw4QygQzkth8d4hFmQXZakg6AZb6wOp1SNSj5ILXZEAFlVYtFftHR5ZU6VJIVln4aRcE2aWmWACVEEkFq1baukAzZsojDiqx3oflD4OSV2InplKqBbbd0vEEZBLB+Qz84fX50OscqU6rdIxGUtaOr7RMxCQoS1AHshTsDuBSsV63W4Sw+FxTtOxfmIr9vtxWoqLknMkkk0zfwh2PuJpQcHuQqzjIgM4xuGUwbPRUXbwfxiC12DCkmtOMci+R+ZURWi8gpJDqrvHnrVZ6OwA8PEyVbe8IYPReKgO8v0gpKziC2f1TzPvDy1NNllKVJBLd4sPMwgKjjxVd3fWCzecz8x8k/SMafgKhld7S0YVEOCciCPOEqszz+cEfzGZv6CIZ0xSi5bwAHtGKzUjkGOkxwAY7BjQ0dxJIVWIokkZwJsuAeaannHLxizWMSGggDAqJZSi4iFSYmsuYjmcGzlkBnPnESZ6vzHzMbmrpA6jSFpWbdIMXeKgkAFQOpJz5cI2i3r/MTAiiVM5JYMOUYlUFoQrUxrKty9/QRKZyloUSwZmoMz+zwDJEZeM4oCEDM9o+OXp7wtQTewWppGl2iYmrBQ8YJst6g0KW8T9YFstsfvUhhMu5K0u4B4R0qWzRqle6DzNllNU4TopyR+oHTiPWBZ1lASSUgt3k/N/vON2SWRQ1bWDJicDOOyQ3h+z+TQq0mMcW1aKfbky0kKTLpuCKHygJMxJJNQeavkYb3pLVKmKALAh07EENlCK0lQZ0EcSDXiH0i7GrRNMITaVCqVnxLj1BgafOUSF404ny+KmuURqCtBTX/eIMBhqiJsYXrasUoA0BbixavIRXscN7QgrkkDNNeY+IfOE4NIPCqWwOeVtERVGR2IyHk5dUWYRILMI6QI7jzj0bZyLOnaNiSNo6EbaMOtnPUDYUrG+qA0G8YtMYERhpvDGRtoxo40HniIkiJ54iNKY4YjCI7k6xyUGOpSDWMClwCmNOI6MoxoSTBAHC+ETSlM3n6Q66Ny5SVHrpJmZMSCw3+2i3i2yEthlNyCfdhC5zUUalbKNIvNeEkhJ0LpERWy8esThwIDapDH3iz3vdkmYCUI6pW7jCa6pHygW6OipEx+uQFYgwwkvy3gVlhyZ02mJ7Hdc1QxiWsgCnZP2YDKSVkFw2hzj0KbMWheDrHZQSWSM9qxBeqULUesUlhUA000LRnXfo7plWscrEsDz5DP0hPfNsKpilDMnstsMvSLUrqkqzGHJ0glydKxu3SJabd1SEKqpDM2EBQSda6mDhOtwZQsrckTJS8EyWcYA5doAjLgYc2RC0hygpfLVJ8I30ztbWg4QKpSXcuaNkOUI0XhNfsnwSmNTc42ztGl7FtkWpx3WPpDAkTJeBYZWaTTPbxFIQixrWErZSDhGJC3DPktL5oPoabR1LsypZBeuYGkTyxp8MYsjjyg8zJktBUhgtIIyBcZ6ihyPnFZnzTPmY5qitQoxYYRs0XBE8MCQyVUY5bH39YVz+jqytRlEBmz2LsXHl4GDhkajTAlBarK5apay1ezk1KQNarnyKSfKLEuxrQoJWgqUSQUgPtlvHFplBD0IGo1BhqyMW4pFQwKlqc6QNPuFZUcHdNU8jp4ZRZ50kLIZLv9mJ5shk0+Go5aj5w+OR8ipxTVFNFwTxRj6xkXVMykZDOpIRSA0x0DE0m5pyspaoPk9FJxzATzMSucVyy9QbFZWIzrRFjtnRUEgmcnIOAnX1jJXRWUKlZPpCnmgkGsUmVwzeENrs6OT7QkqlJBAzcgV2D6w6/lVmSgfhjEDmSST4ZRaOiuEoUEgABQoA2kA/kJp6QnicVbPL5dmUQaFwWIasSybomqLBJruQB5mLNapjTVgUZSvQxykPmdH9YHrP0GsSXkQL6OzAWVhDf3A+0H3Z0YCpkvEoKBUMSQDk4o/ERPalpHxDz1ju47Uk2mUBXtp333jtcma4pBXTC4JYnjq0pljAHCaDM1bdoQKsCBTMRYOnN5YLW2FzgTru/jFUm22Yck4eY+sdj1NAjGVZpYIdIDkB2BbwMOekF0ossxKZZ7Kku6mzBIO3CKiq0q1WByr7Rb+nksTJNkmspTpI7PFKFbHjGSW6TfIViuZbkIH9QYuBf25+kByr2Q47yoFTYlE9mUw3WX9/pDO6LoUqakKIwu6sKSzDMOzcI1qJlsYXjO6mVKmMkrmv+Gp+ykiin3FKcYksd5LE+VKODCCnNIxVOTs4hff6hNn4jiIT2Uh2FD8zEsppakLOMYVAl+1RxR84FJbBOMiK3F7crtLYTcsk5jzji97KVTlkcM+QgubNSqctQDhRNQNDqxq8S3ggpQkhLigUoZp5wOtppUcsblwJJ11rKUAEAfMw8tVjR/Ey55LqCUvqBhGEnnEdvQpSUYgAwyBq328M7tuuVhQrGpPWEljhbC7NzfWCeS1yC8comrs6P2ebNxLWmYEhmU+WYBeo1iRHQCXjUUTTUukYUhhsDvxh3LuhILuSs1qAE03Ay5wLbLUULDqLg5AMkwi3ezB1yT4BL0uYtjd+qRhVRyQaEtk2/OKvZ1plLBKDMR+V98iIuFovcpNE4krDguGzyr91ivruAjtdWFB3AGfAVzHIQyEqe72GunGqDLXOlzpOFCFIUA4SoNkWI4a5tnAVntHZCi5wd8JoSnVvIK84Z/xMsrAnSxVLFJSxGxYtUbwBauqk2nsf01JGbliedWf/AFHaHY3GqSf5ETi7CJs0rbD2aZu7jSoyhfNu5WFSU65uXTThl6PDm67PIwqSpwtLsQSMSD3eFMvCFd5zupNFYgaFtPLP9oFuV0jklQmVYcDqcOa02jci75sxK1JSSmWHUrQeJ14QaZfWArJADNzOwELrTaChJS5AUXKXLONWirE0+SbIn4Fa5SgeyzaV9IyOFzC8ZFJPaPYpEpK5LBIfC4OrtFWm2jj6fWHPQ68eslB6FJKSHdtvSKl0mkzZdqmoBVhxOlgEhlVHaPNvCPH0XNpnrxk0EJtLmuVeEQzbyQM1JHi8IFo/MoeKio+lI0FJGpPIBP1MP6SO1D2dfkthhClNsGGW5i0dArZ1gmUZinV9DHniZgJol+bqi79AZ2BSxM7GJsLhgWd4DJFRi6MbsQXzOmC0TQHAC1jICmI6mF6io5q/zE+gh5elzqm2mcpPcxqOIBwxO5iJfR4pDsVeKf8A8kxqlFJHbiZISM3PJh9TDLo/NSLTKOCgWDiOIkQyk3YlIBKQx1TXwrkYMkWAEghqb55sIVPPFbDo4ZPcVdOLQV2slChhwJDg6sXyhOi6wwVMUqtQ2viYvV1WE4y6qKGhyia39GUr7iglgxDUJzfRoQvmRhUTJYlF02Ve57ukFKz1YKkoUU4iVAkKTVuRZoY2q9UoAlqddKIJYIJyyNKPQbxZuiVil2fFLmBGJRdJIBNWBS5GVBSLIkYa9WEjMmlPKGaoz7rtCZZXj7dJ5rdcqSoqC1gEhgFuCHYgvk4iw3fc8oTcKCAnD2u0C5fTl84XT7Ii02xUw4SlagAM6BkuRuwhhbLnkBTIRibNwAfMaQuc1yhml7J7NjOb0Ws6gQUAE6ihplwiuWnoTNKylJBRoSWB8NDBUqcqUQRMWUJLlOaSBoH+TRYbuv2RNAwrAJ0ND6xsZ3wA3lxebKPedxTJHaKGTSoLj9vGFlovJ0lAcKIYEHXMDxj1G12mXkopY5uxBHHSPOekVwypM9C5S1VJKkkDCAQ6cKtG4wyFPk2GVtpsmt9gXLs8rGp14ATkSQcwdf8AaOryWEKQhv6aEilWLVpzMSz56FIkzFKLChar4aM7cI7l2QzJiieyFsQvgTuOGhjGqW46U23Z3YTNKTNC8ErIO/Kif9o6vNC+rUSoLQoCraBTlhw4GOrxkTVuEomUZjiAQkAZAa83zhbLsdoCFqUoykirnIklshUc2h0Y+hbUau9yOTaV4WRhIS6m+IJAJVQ8ATrlBa74dDLQXaigWLcQXBHKBp13gBK3CSaLCajnSgcR1Y1YUEP3T2Q3ZyekKk0nXk6trZIpRWghKnBGtCPCo8oFVYcctWJISoJoXoSOFc6+cZMtxD0oc+cAzlgqJSqrVc6cjmIOLkwXRAiaVJIchSONSNRxoH8I4nWxagARhG4yPI6xxMSR2ywIzAp2SaEjRi3mYgVefVAjNLOlJqGOY8C/pFyV7okfolmzglNC+0LJlvJPbqDrCqfbytRUOzVwBk0aF4dkk+EPUF5J5N+A6ZaJYP7xkLAp67xkM6f8ga/4PT+htpaYoaFizAV5jOJ+ntyKnLlzJbDslKsVMi4I3zPlGSLVhUDoNoZX3bkTJCQkuXfwYx4jm1LUj1nDwUqydF3qtZHAAD1JguXd0uUoEWcTWzxrBB8EmGi7KwSXdwDlTziWVKSc6RrzNh9JGrHZQUJISElXwpGHDw3g+03X1YQpqg15HV46lzmID5/dDpEs62FTJmAlI+JIrnkoRO3JsJrTwEyejyVJpMIxp4Zv9iIP+HZwoMJ2L5w8uu0SlBkNTTXyMMEMziJnOSdMmlmlFnn5sMxEzCpJCjkNxvs0Opl0rSy1qSSWFM984fIWlUyqQ4GdCQD8oltUmTg7bYebQVvItgv1Di1sVyQkpWGG4jmdY1BZUtRTXLJucM7bYEJS6CSKFiXodQfKNWiypnSSvKYnP+5gKEchEmht0ULOtpeHtwcyrOkAEhw2bv6mDzbSpNSCkhuPpCCwWsOACE4vI+GUF2hTZEn28NoH/JHZWBPFqlucy7rldYJiElCgp6OH3cZNyhTes9HXEE9rMByHHzg+yXglU5KRVTElTvkOFIq3SSeBaMwC1KOrXJ6CL8GOThUglan7Gv8AGpZ1sPyg/TUwnnAFeNIIrqWD7wNZbQCoHApbfEVP7Zcob2hcqYlIAUhQ3DhuY+kURxKHAcozfg5klU1YSQVVDnQOYnvWxiapXaarAEOG2plDK6pgTLU4BOi0kFJpTkYjCR1IUkFSiXUoOwrkdPGNUmhKbUrQsn3er+FWhQyLggguGGTcsuMKv5kZCEkOyuJo+Xy5vFumWdfUhYKcw4zLO0HyOjkq0JedLSrwKT4lLP4weuK4Y1fIjG3kVlWsfShQYqSFtk5wnniGY5vDK+73RMkFIxOsCgzGr0z8IU3tZhImLlsyQTgBr2dKnhAF4TDLSnRKwDkzHgctqO8dGTfBR0sMmmhpZbehaVJo7Bq+vCIf4kAYWDNnxEI7J2Q7Fyc9oYglQBIgumrskyrS6RHPrRm5QFOlFNctoNmzcOWcLLdbgKq+kPgvRMyC2T0pRiUavrrv4QimWwzHSdKp8qjxHsIFvq2Y2ILiAkW4sK1DNF0INImnNNkmaqUGvCIbROc0yGUSW6axpTExPB9ICBhyQpsKTbVAMPaMiAJjIZRNZ7NY2md2vCJZkghOE6EjwzEKEzwk4gSCNQWP7xKb0xDEVZfEMv1DNJ45R884Pwe8pW9yxybtSAAtZLCgHHnEsqUkJNOyDmc/GBruvTYhYI2h3ZbUFhiGJ4UiOc/A9qUd+UJ5diJUShi/dL0840uwTklyh+IYw9VZ1JHZUGGmEZRJLnftAPM0Lc/KFirtmd5wTm23IxMi+Jks4Vh+ebc9YZgNxhVfMvJYfYjNnyMAp29wYtTdSQVLnYy8sudnr66wHfS1rTUVGbfMQAAW7BL6NE9omEoqXVrV4owx7rR2WGkPn3qP4dKQj4UuTRmZ23MRXXeaEpdamclhuMstXgE2pTJyyGjvzJyjglNVJQRxBc+sB0lds6lp0pGSbKlC3lpLFRKesOWbBKBUtxjdpdRwKKy9WYJHNnygUDtg9YXORUCObKqKPFoRZArCo1oKnPm/GG8GOdciez9VJ7RITplvTR4pnS8EzTM/5ZwgKSx5sYuHSSwEJBZnUAKvWEdou1UpQGpAyyI+Y0h8GlTNhkp2CXFdJR2sZKFMEgFgSWz2z3ia33WgnsrKAKYWJqD8NX8IsV19GlTEhWBKUqzwsHApVOWYG0Lb1uvBMMrPICheuTDN65DwhkZp8gZPkz19j/ALZgJYVhKiSk56gMTp2dN4Pl9KTLTg6sFQACTRBJdmJcBXrFdvC8TK7CVHPC2WE0+usEmfKQUlScahVJNU1NWNWPhHT3qkVYMTkm8q3/70NbX0wnIASJUtaifxMIJAbMEO9QRURZ7j6QItUnHWUzhSCoAho8ovm80qm9YkkLSwFHdo5uy2TZBKsYJXXCe07iuJOTZcYF4Lj6YOXDF8Hqd7WuTMSUlCVNRyAfI6QitA/DIQeyDkACkaVf8AeAro6UpX+GECUtWoqDrR6pyyqOIiSdfDEpAxVcq0f2JhahJOmI+lUc/wiQlONCQSaMGAT+YpyECz7clylOkST7QVAkF99/GFiJaUqKlOzGmpLUHD5RTCFgSm3yZaZ4AxqPIamKdf9pUpsJd828x4Rzf18KUopGWv0HCBrBeWSGGRr98Itx4nFaiSeRPZCpU0kNpBFmRhT1itO6NzGpVlC5hA7oJJPCObdaMRZNEpoBFXOwnjcGmTCSSczHcsRHLDmJmL0gwGtiRoyGVnuh0gqLEjKNR1i9Jfuj1yi0TiiapSAkdpqHXUhgQWoYenonLQCuWTOpwSW3oaxZbkuFMvGcJBWzqVmaQam4kocIKsJrhegfPDRxyj5yeSUt4nra4xdM8+l3OtH4kg4WLFJyfalPvWGV29IAlQTOSUKBz0MWa8LglqYoUZau6pqhY2INCeMVe97qWghCmXXslqlP3pAfXtMbHImu3/AEO597JoU1jqRa9VGkU2chUguFBvyKLq/TqPGnGDrJfyVnCKEaK73rC38bymNUoVVFlm3koF0gAbqjiXPUXIDk5k0H1jLqsoWp1GkPZ1jQU0zH3WNWJITPIo7JCWRYHoajYUH7wVabrZFAPCGNnk5QcqWMNYbFE+TNTENnuxWAM/ofQxLZ7uSrvpFNAML+UWKzhLUjVolvkIr/SvRrsR+pbdUVgSZJVhWjDhLJfuiu+YfV6QZNnKbDLSVProNq5GO7ZdGJWIEB994hTZpkvQqGfZLGI5QH6oy3TB5tiOIJUMu0z4hwbUViZNxpd1DEonWoGuhprB5lqJC0EPqCA5HOJLVbAmhp6PApeQHkk6SIjMUkBIThFACMn0DbaQgvFLW1JAcgpJD6gf7Q7tE1xn2TCmdOT1gJIBCc2q7tntBGxj5Mv6y2ebWbJTMKc5iaKB2Cgx+8opNtuCUSf4ecpKh8MwsPBYDeYEWqbaTklySp3OWxprC+ddWIzC7KTmNFPsY1SkirHJw2TKnaLrmyiy0KxEd5QOEPqk5HnA0q6FEv6mLVZ7UpFHOHY5eAjmbMxQ5ZGMeRvkVosQS5yJ7yzmeA2HvGhLJAbLQQahKFTEpNQTk7RNNSiUFKWeQGZOw+ukHqrYU7e7BCoIS58uO0JJ15iYVAVORGjc9oUX/f5USlPi2QGw+sL5K5ktGMUC6fQ+8V48FLUyXJlvtRxaZYClJIdjAy7tSrukgnxjoTawbLAlI6w949we58IsbomSsCtErqkdWD2j3z7JhTNBEGzVOXgRaCV1yg4qkC3bo3KQw4mCbGgYg5p9tETR2kQNhtDU2xo3C0mMhuqIjRI+g7N0llnVafB/nE6+kQwukqb8ymA8zFasVhTL7S+yk5BRSSOIBy5QSZUp3czG1UdeAy9I+d6d8HpSyQjyMJ/SOYpsCCr+4Jwp/wDIj2EKrRaCrvTK6plv6qz9RAtsteKmQ2FIhRQOGHjtrSohqwE7+WortRPNBQkhMpJfiX5ls44kyELbrZYcZEEho7l2yWlscx9qEt4w1TZkkO4I3hqxpCP1MpcMhm3guWQqUlOEUUh2U70IfPlTxh9cl/ypxZ8KtUqoX2rFVvOcCnq5SnKj2gNh+8EyLmWwYpmEDIulQGwJzHOkLyYlyPxZlKNSPRUoEC2iYsoWCkd01B4HSKbdl/z5RwKJmBNCkhpif06/p8oslgv2XOT2VAk6fKEvYLpNb8m+itqdG+b14w7mWoRUbjUUKo57RccHrFkVIBqYZDNOMdMTMuNarZtU7E8D26fhlqb73jtFoQ3eHnXyiOaQQagiFyi5Ra9mxVPgr9pvcpqDllFi/iErQnEAQoAsdyHilXjLBWycnh9d1pUsJoMI7xI+6wnDgliQ+dS/BzbJSASA6T+VXyOsBSpBSHUgnNtvvhHFstAJCgcQyzfLJ+MSSLaSyfLccQYJoYlsQzqxCmThGpOgG/GGkxRXQ1IzMQTFhCCaBvijA0IbRKq6s9hpA1qmsGTnEM+1lSicwDnvWIFW4BBKs/c7DjFEIryc9+AazoUpb5NrtC3pheJIdHI8AdhptAs7pE00IfMsoA0AOnEvWJrYE91Z79PEVi2EKak0SZMn2oqqEEMojOofIsYf3laEmSXokgFPPMN84hvpDy2SO5V+GTfe0JZYXMKUO+gHMxV9XcS8bBN3WcLJUqiE1UeH1MQXhbManyAokbAZCJ70tAQkSUGg7xHxK+ghUYKKt6jZPSqJCXjlMaSqOhByfgyC+47Ajpo0gR0BCxhjRkTCXGQNm0ex3mhM5SS7KI7XHjzgGdZVJLB35R3etvloQsS1BcxGfLdO8LD0pmpSgTMJAyYul+Rqk8MjHl4tVB5oRk68k5QpRZIhjZbtapAU9GGcc2S/kqquVhP9ur8D9Ydyu2hwg1ZsTJ14mHqRDLE7F026zmgJTwKQT5mAZ1pmy0BC5aSkvlxycaRY+pFSosP7m+RLx1Is0pbqTodhGqVC3jb42EsiYJRStKQSQ2TADMsIfWW0iajEOypJ+/CNLsCCHau+ZiKyWYpJpmxblGtpoOMZRdeA623UienthiMlJooeMCI6NIzxrxDJYbH+ogNMHBQJ4wdKmk0ZtxHM9SnATrE7RZGTXBqxpMpTzA9P6iAWbdSKlPOo4iD7RaiRiQQpLO4qGiIzm8PvPSK7bukCZM4omOg0UmbLAqDljRQL2cMaZwpw9DVK3bHKZ0smrvrElrnBKaKSkHUmsJVXghScZIA/xZVUf9xGcs825mAp0tSiCSFp0KS4I+UcmOqwjrk4i3aJ+I5RPaL2woKQdIDf8qY1KutSu0vsIGaj8hqYY5ozSEXRLExwoBmd9X3g6VYwiorxiKWHDIGCVx7y+Ktk8ImmXihCQSXGVPptEzGokKgz5Qhva88XYTllzMat17lRYZGjCF4UhFVqYksNyeHD3hkYmM0uyslzQa/NvrFD6S3ypJKR3tGySOHPeLZeF4gjM60irXld3XrSQMqE8H+/OLcONJ3ImnkdUipIJd/WGU+3KWQomob0h/eF0ITIwAVzG7jf71irLllOeUXwmpkji0MbxvDGlKUUDV4mJkj+HlYj/UmCn9qTrzMaumxhutm0QMn1Og+sLrwtCpkwqNXMDVvSuA/pWp8gxLl4kSiOcG8drWGh3ApK3RG0SpERoiVIaFscdRto5UIklh4EInSaZxkcrAeMgQyyWi0KXNKgMJ4UidTKYLof8p5jT25Qyn2Q9YlSkMCk+YFC8LbYsZiIoStbDXG+S13cpKUJUA6t82O0Hotyl0wk+DxRLBeK5ZdJpqH9oud0X8lSXClgjvDMJ4kZgcaxr2JpYmuOBjLsiz3hgTxZ/LTxhjIlgJoaa7niYT3lbVlhVqF2YFxTnEl2XikApWWfIxzWwmKVjgTARQs2msRpWl38QXp5wrmW2U5ZZJG2R8d4ANrQ9CoeqX3bTyjVE1tIs67a2x5PEBvBJmITqNn1zdsxCRM/PrBiByr7ERHN6QSpQaVLAJzckx3TO1lottrShBUVAAAvXUxR+mE1EwS1IqQGUQaNt5vA9tvJcw4lqoMkgMPLWJbHOQskKBCcJpochQ6MWMDp0hKWoV3Vbly14kKKTuNtiNRwMXG65QnDFKHVrHfSO4f7gn4eQit2e7Djws50bWL3cdhMlLM61aDQRPmaK8SaVm028yQ01LHQjWOOsx9uYQwqB8KW9zB15WIAfiZnXbhFatdvlpJSs4RkSz8vCExjY9NNWB3t0iJUQCEp4mp4lvaFybVi1JPp/sIGtNz/AIgIWlaFDEG0q3a29YI6yXIRjU5PwJbvniPyxQ4pLYxOwq12hEmXjV8XdAzX4HJMULpB0gViJd5hy2RwEa6Q9IiVEkvMOWyBsIqhWSXNTFnx/j13SJ82atkXSXO61KZj0UHU+hGY9/KIZN+4ZoA7mR3L6xX0XgoSurGTv+0cInRV07VMkcvRc7VaglOIlye7y3hLZLGZq2yGZOgGpMA/xS5ixVzQQ0vGf1Mvqk99X9Q7bJ+sJ0OOy5Gpp7g1628LIQiiEUTx48zC/DHMEWdAftPh1aHpaVQDdsyzSOsQpQyTm/yhfMVDO3KEuWJafi7SuWghW0agqpWaGUSgxwExto4FEoXBEjeBAqC5GWsBLgZHkHnze0Y1Ec3vHnG4NIyz1e2ntq/6D7iK/aNfCNxkeRh4KmBKME3fMImIIJBxCoLHOMjIpfBqPSMIwrGgyG1TlFft8ZGQuHBFl+pnWkcjIRkZDkJO1HsK5GALpQDMDgHnGRkM8C/KN3l344u9Xb84yMhEuChF6uRAqWDhNDr5w/uEdhR1c11jcZEK+sryftkHST+kfvUR5L0mUesTXUe8bjIbh+sLH+2Eyz2RxUHgG9C9pW9WDDgOEZGQ/wC4LwzzS0ntHnGkxkZHq+DzfJ2I3pGRkYaOuiY/GHM+xga8C81X3rGRkJX7j/ob9hCnOGFl7vjGRkbPgyABeR/FVziDSMjIJGyNnOI9TGRkaCdgZQUjI/ekajIGQaBoyMjIII/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BUUEhQWFBUVFxgZFRcXFhgYFxgYFxQVFxcXGBcYHCYeFxkjGhcUHy8gIycpLCwsFx4xNTAqNSYrLCkBCQoKDgwOGg8PGi8kHyQsLCwsLCwsLCwsLCwsLCwsLCwsLCwsLCwsLCwsLCwsLCwsLCwpLCwsLCwsLCwsKSwsLP/AABEIAMIBAwMBIgACEQEDEQH/xAAcAAACAgMBAQAAAAAAAAAAAAAEBQMGAAECBwj/xABCEAABAgMGAggEBAQEBgMAAAABAhEAAyEEBRIxQVFhcQYTIjKBkaGxQsHR8CNSguEUFTNiU6Ky8RZDcoOS0gdUwv/EABoBAAMBAQEBAAAAAAAAAAAAAAIDBAEABQb/xAAqEQACAgEDBAEDBAMAAAAAAAAAAQIRAxIhMRMiQVEEMkKBFDNhcSOR8P/aAAwDAQACEQMRAD8AFvCZJWt5Usy0n4SvEx1YkO0DCSNoEReEs5LT/wCQglFoScj6g/OPKui/QyQWdOw8omQgCI0r+2iQL5Rmszpv0dKkg5/flEK7ENFzE8lq+bwXZ54CgSkKANQ7PwcF4mt9olqWTKlmWn8pXj9WyjtYPTFplzUhkTj+tIV60iv37c86cvFQsG21eLTjjWMRvUfJ0VpPP1dG5w+F+RiBV0zRnLV5P7R6dZrQgBQUgKcULkFJ3DUPIxw42EF1mMTPOJcogVBHMERNYj+IPvSPSZ1pQrE0qWAoAMxLEN2kuXSTtlWFy7rlGuBL7gN7QPUHdTajz681/inw9oEBi/WjopIWXILnZRgGd0GT8C1Dmx+kNWWNCKKcoxDrFvX/APHVoIWUYT1YdQLpUA4DsdiQ8J5nRW0JPcfkRDVOPsxphtkpLHKEU0O7VMWA2dSUVSQw2hRdSfx5b/mBrwr8oCL5Zxe+iXQVKZYXMR1kw5vVKXHdA34w5Ug2dQCUYUkhJAGWJgDD7orMC5GJNQSfSnyhf0kXhSSfzD3EU4lqxVNbvc83PFudpul48Di3J/DPKKL0kS0xPM+0X+1qSUHtJ8xFM6T2fFMlhOZJ8mgfkLtNjvFpFctk1kht/kYRWycvEpkhtMq5fOLReNzrYYAVAV9NorNuu2aCpZdKDkT7ekRY6PYxXH46i+bOZS5uEdkPziz3ElXbKs8CRSuZP0iqSUTMI7YoYuHRlDoXjIJp6P8AWOy7IyJSr5VitbDT94cDotbS5FltTDUSZre0CW+5yi04lFxMGNJDgihLHjlFjst4rWi0Y5i1KWlJU61drtAKJALGlC+bxVCcUl/RJkxuTf8AYtV0UtyQ5s1qH/am/SNpkpkoeYp1KbM0SC2/KGknplbZQARaZoAAABViAAyACnEVfpD0k/iZxXM71ASEpDsAHZAAB8I2bWSlG17BUFjTcvwGG0y2otPnAt42teAMujtQjbhCeeoPiSX3jhR8IJpPkTG47pjSXe6gGoriSpz5GMhRGQHSj6G9Wfs9L/k87VMo80JjP5FM1kST+lvYxEnpMv8AKPMxKOlih8A8zHnVk9HpXA3/ACRX/wBdH6VKHsY3/K1D/kLH/TNVGJ6aby/837Qd/wATh2KTXjvAvqeje0B/gCPgnj9YPuIw2Y7zxzSgxPaulyULKcJLbERNO6R4ElSklhsRrGd/o3t9gXVn/EUOcr/1VGu1/io8UTB9YY2bpEmYlwkt4REOlkl6pP8A4iM7/RtR9gjr/NKP6iPdEbC5n5UHlNR82g9PSazHNPmiNqvqxnQD9BjtUl9p2iIB1sz/AAVHkUn2VE1lvabKLiXNSWIP4ZIYhiGYgxMbdYzt5KEYi02U5KbkpUdrfozpxAVXqB3sQ5oUPcRoXzL/ADjzhoi0yNJxH/c+sdq6o/8APB5qSfeO1/wZ0kAzL86wuqZiLM5USWAYB+UcC1JOogyZd8lXxSlc0SzEKrhlHISvAFP+lUb1EZ0jmepFMKgpwCaMx1TxbeN2fqa9ZLSvIigCnH92YDE5agZxyro8hsvKZM+ZMDLukDJUwfqSfdEd1ImdJjq778VKThTROwAbyaNXvOE1OGaFodlZAEgsQa5gwiVYCMpqgeKUn2IjarPM/wAUHQYkkeHeMUR+TJcMRL4yfgazrQghgqnEbQLZ2Cys1oQlqEO2/KAVy5gzwHxP/rEE3rdEA8lAfOHT+XPJHTJiYfDjjepIs09YACh2sgCA7E6kjSKj0qtL/hpBLF1EAs7UHlEqbRPSXTLWk7gv/pMCWkzFnFMC33IU/m0IiqdlLsRIkhm7Q4Q1sxIbApQodeOscpBB7x5EwxQsMCSnx+sMlIzjgjv7+rJG0pXqWie6LIkJmHF/URhy2WlRqTwjcxSJisRDqw4QygQzkth8d4hFmQXZakg6AZb6wOp1SNSj5ILXZEAFlVYtFftHR5ZU6VJIVln4aRcE2aWmWACVEEkFq1baukAzZsojDiqx3oflD4OSV2InplKqBbbd0vEEZBLB+Qz84fX50OscqU6rdIxGUtaOr7RMxCQoS1AHshTsDuBSsV63W4Sw+FxTtOxfmIr9vtxWoqLknMkkk0zfwh2PuJpQcHuQqzjIgM4xuGUwbPRUXbwfxiC12DCkmtOMci+R+ZURWi8gpJDqrvHnrVZ6OwA8PEyVbe8IYPReKgO8v0gpKziC2f1TzPvDy1NNllKVJBLd4sPMwgKjjxVd3fWCzecz8x8k/SMafgKhld7S0YVEOCciCPOEqszz+cEfzGZv6CIZ0xSi5bwAHtGKzUjkGOkxwAY7BjQ0dxJIVWIokkZwJsuAeaannHLxizWMSGggDAqJZSi4iFSYmsuYjmcGzlkBnPnESZ6vzHzMbmrpA6jSFpWbdIMXeKgkAFQOpJz5cI2i3r/MTAiiVM5JYMOUYlUFoQrUxrKty9/QRKZyloUSwZmoMz+zwDJEZeM4oCEDM9o+OXp7wtQTewWppGl2iYmrBQ8YJst6g0KW8T9YFstsfvUhhMu5K0u4B4R0qWzRqle6DzNllNU4TopyR+oHTiPWBZ1lASSUgt3k/N/vON2SWRQ1bWDJicDOOyQ3h+z+TQq0mMcW1aKfbky0kKTLpuCKHygJMxJJNQeavkYb3pLVKmKALAh07EENlCK0lQZ0EcSDXiH0i7GrRNMITaVCqVnxLj1BgafOUSF404ny+KmuURqCtBTX/eIMBhqiJsYXrasUoA0BbixavIRXscN7QgrkkDNNeY+IfOE4NIPCqWwOeVtERVGR2IyHk5dUWYRILMI6QI7jzj0bZyLOnaNiSNo6EbaMOtnPUDYUrG+qA0G8YtMYERhpvDGRtoxo40HniIkiJ54iNKY4YjCI7k6xyUGOpSDWMClwCmNOI6MoxoSTBAHC+ETSlM3n6Q66Ny5SVHrpJmZMSCw3+2i3i2yEthlNyCfdhC5zUUalbKNIvNeEkhJ0LpERWy8esThwIDapDH3iz3vdkmYCUI6pW7jCa6pHygW6OipEx+uQFYgwwkvy3gVlhyZ02mJ7Hdc1QxiWsgCnZP2YDKSVkFw2hzj0KbMWheDrHZQSWSM9qxBeqULUesUlhUA000LRnXfo7plWscrEsDz5DP0hPfNsKpilDMnstsMvSLUrqkqzGHJ0glydKxu3SJabd1SEKqpDM2EBQSda6mDhOtwZQsrckTJS8EyWcYA5doAjLgYc2RC0hygpfLVJ8I30ztbWg4QKpSXcuaNkOUI0XhNfsnwSmNTc42ztGl7FtkWpx3WPpDAkTJeBYZWaTTPbxFIQixrWErZSDhGJC3DPktL5oPoabR1LsypZBeuYGkTyxp8MYsjjyg8zJktBUhgtIIyBcZ6ihyPnFZnzTPmY5qitQoxYYRs0XBE8MCQyVUY5bH39YVz+jqytRlEBmz2LsXHl4GDhkajTAlBarK5apay1ezk1KQNarnyKSfKLEuxrQoJWgqUSQUgPtlvHFplBD0IGo1BhqyMW4pFQwKlqc6QNPuFZUcHdNU8jp4ZRZ50kLIZLv9mJ5shk0+Go5aj5w+OR8ipxTVFNFwTxRj6xkXVMykZDOpIRSA0x0DE0m5pyspaoPk9FJxzATzMSucVyy9QbFZWIzrRFjtnRUEgmcnIOAnX1jJXRWUKlZPpCnmgkGsUmVwzeENrs6OT7QkqlJBAzcgV2D6w6/lVmSgfhjEDmSST4ZRaOiuEoUEgABQoA2kA/kJp6QnicVbPL5dmUQaFwWIasSybomqLBJruQB5mLNapjTVgUZSvQxykPmdH9YHrP0GsSXkQL6OzAWVhDf3A+0H3Z0YCpkvEoKBUMSQDk4o/ERPalpHxDz1ju47Uk2mUBXtp333jtcma4pBXTC4JYnjq0pljAHCaDM1bdoQKsCBTMRYOnN5YLW2FzgTru/jFUm22Yck4eY+sdj1NAjGVZpYIdIDkB2BbwMOekF0ossxKZZ7Kku6mzBIO3CKiq0q1WByr7Rb+nksTJNkmspTpI7PFKFbHjGSW6TfIViuZbkIH9QYuBf25+kByr2Q47yoFTYlE9mUw3WX9/pDO6LoUqakKIwu6sKSzDMOzcI1qJlsYXjO6mVKmMkrmv+Gp+ykiin3FKcYksd5LE+VKODCCnNIxVOTs4hff6hNn4jiIT2Uh2FD8zEsppakLOMYVAl+1RxR84FJbBOMiK3F7crtLYTcsk5jzji97KVTlkcM+QgubNSqctQDhRNQNDqxq8S3ggpQkhLigUoZp5wOtppUcsblwJJ11rKUAEAfMw8tVjR/Ey55LqCUvqBhGEnnEdvQpSUYgAwyBq328M7tuuVhQrGpPWEljhbC7NzfWCeS1yC8comrs6P2ebNxLWmYEhmU+WYBeo1iRHQCXjUUTTUukYUhhsDvxh3LuhILuSs1qAE03Ay5wLbLUULDqLg5AMkwi3ezB1yT4BL0uYtjd+qRhVRyQaEtk2/OKvZ1plLBKDMR+V98iIuFovcpNE4krDguGzyr91ivruAjtdWFB3AGfAVzHIQyEqe72GunGqDLXOlzpOFCFIUA4SoNkWI4a5tnAVntHZCi5wd8JoSnVvIK84Z/xMsrAnSxVLFJSxGxYtUbwBauqk2nsf01JGbliedWf/AFHaHY3GqSf5ETi7CJs0rbD2aZu7jSoyhfNu5WFSU65uXTThl6PDm67PIwqSpwtLsQSMSD3eFMvCFd5zupNFYgaFtPLP9oFuV0jklQmVYcDqcOa02jci75sxK1JSSmWHUrQeJ14QaZfWArJADNzOwELrTaChJS5AUXKXLONWirE0+SbIn4Fa5SgeyzaV9IyOFzC8ZFJPaPYpEpK5LBIfC4OrtFWm2jj6fWHPQ68eslB6FJKSHdtvSKl0mkzZdqmoBVhxOlgEhlVHaPNvCPH0XNpnrxk0EJtLmuVeEQzbyQM1JHi8IFo/MoeKio+lI0FJGpPIBP1MP6SO1D2dfkthhClNsGGW5i0dArZ1gmUZinV9DHniZgJol+bqi79AZ2BSxM7GJsLhgWd4DJFRi6MbsQXzOmC0TQHAC1jICmI6mF6io5q/zE+gh5elzqm2mcpPcxqOIBwxO5iJfR4pDsVeKf8A8kxqlFJHbiZISM3PJh9TDLo/NSLTKOCgWDiOIkQyk3YlIBKQx1TXwrkYMkWAEghqb55sIVPPFbDo4ZPcVdOLQV2slChhwJDg6sXyhOi6wwVMUqtQ2viYvV1WE4y6qKGhyia39GUr7iglgxDUJzfRoQvmRhUTJYlF02Ve57ukFKz1YKkoUU4iVAkKTVuRZoY2q9UoAlqddKIJYIJyyNKPQbxZuiVil2fFLmBGJRdJIBNWBS5GVBSLIkYa9WEjMmlPKGaoz7rtCZZXj7dJ5rdcqSoqC1gEhgFuCHYgvk4iw3fc8oTcKCAnD2u0C5fTl84XT7Ii02xUw4SlagAM6BkuRuwhhbLnkBTIRibNwAfMaQuc1yhml7J7NjOb0Ws6gQUAE6ihplwiuWnoTNKylJBRoSWB8NDBUqcqUQRMWUJLlOaSBoH+TRYbuv2RNAwrAJ0ND6xsZ3wA3lxebKPedxTJHaKGTSoLj9vGFlovJ0lAcKIYEHXMDxj1G12mXkopY5uxBHHSPOekVwypM9C5S1VJKkkDCAQ6cKtG4wyFPk2GVtpsmt9gXLs8rGp14ATkSQcwdf8AaOryWEKQhv6aEilWLVpzMSz56FIkzFKLChar4aM7cI7l2QzJiieyFsQvgTuOGhjGqW46U23Z3YTNKTNC8ErIO/Kif9o6vNC+rUSoLQoCraBTlhw4GOrxkTVuEomUZjiAQkAZAa83zhbLsdoCFqUoykirnIklshUc2h0Y+hbUau9yOTaV4WRhIS6m+IJAJVQ8ATrlBa74dDLQXaigWLcQXBHKBp13gBK3CSaLCajnSgcR1Y1YUEP3T2Q3ZyekKk0nXk6trZIpRWghKnBGtCPCo8oFVYcctWJISoJoXoSOFc6+cZMtxD0oc+cAzlgqJSqrVc6cjmIOLkwXRAiaVJIchSONSNRxoH8I4nWxagARhG4yPI6xxMSR2ywIzAp2SaEjRi3mYgVefVAjNLOlJqGOY8C/pFyV7okfolmzglNC+0LJlvJPbqDrCqfbytRUOzVwBk0aF4dkk+EPUF5J5N+A6ZaJYP7xkLAp67xkM6f8ga/4PT+htpaYoaFizAV5jOJ+ntyKnLlzJbDslKsVMi4I3zPlGSLVhUDoNoZX3bkTJCQkuXfwYx4jm1LUj1nDwUqydF3qtZHAAD1JguXd0uUoEWcTWzxrBB8EmGi7KwSXdwDlTziWVKSc6RrzNh9JGrHZQUJISElXwpGHDw3g+03X1YQpqg15HV46lzmID5/dDpEs62FTJmAlI+JIrnkoRO3JsJrTwEyejyVJpMIxp4Zv9iIP+HZwoMJ2L5w8uu0SlBkNTTXyMMEMziJnOSdMmlmlFnn5sMxEzCpJCjkNxvs0Opl0rSy1qSSWFM984fIWlUyqQ4GdCQD8oltUmTg7bYebQVvItgv1Di1sVyQkpWGG4jmdY1BZUtRTXLJucM7bYEJS6CSKFiXodQfKNWiypnSSvKYnP+5gKEchEmht0ULOtpeHtwcyrOkAEhw2bv6mDzbSpNSCkhuPpCCwWsOACE4vI+GUF2hTZEn28NoH/JHZWBPFqlucy7rldYJiElCgp6OH3cZNyhTes9HXEE9rMByHHzg+yXglU5KRVTElTvkOFIq3SSeBaMwC1KOrXJ6CL8GOThUglan7Gv8AGpZ1sPyg/TUwnnAFeNIIrqWD7wNZbQCoHApbfEVP7Zcob2hcqYlIAUhQ3DhuY+kURxKHAcozfg5klU1YSQVVDnQOYnvWxiapXaarAEOG2plDK6pgTLU4BOi0kFJpTkYjCR1IUkFSiXUoOwrkdPGNUmhKbUrQsn3er+FWhQyLggguGGTcsuMKv5kZCEkOyuJo+Xy5vFumWdfUhYKcw4zLO0HyOjkq0JedLSrwKT4lLP4weuK4Y1fIjG3kVlWsfShQYqSFtk5wnniGY5vDK+73RMkFIxOsCgzGr0z8IU3tZhImLlsyQTgBr2dKnhAF4TDLSnRKwDkzHgctqO8dGTfBR0sMmmhpZbehaVJo7Bq+vCIf4kAYWDNnxEI7J2Q7Fyc9oYglQBIgumrskyrS6RHPrRm5QFOlFNctoNmzcOWcLLdbgKq+kPgvRMyC2T0pRiUavrrv4QimWwzHSdKp8qjxHsIFvq2Y2ILiAkW4sK1DNF0INImnNNkmaqUGvCIbROc0yGUSW6axpTExPB9ICBhyQpsKTbVAMPaMiAJjIZRNZ7NY2md2vCJZkghOE6EjwzEKEzwk4gSCNQWP7xKb0xDEVZfEMv1DNJ45R884Pwe8pW9yxybtSAAtZLCgHHnEsqUkJNOyDmc/GBruvTYhYI2h3ZbUFhiGJ4UiOc/A9qUd+UJ5diJUShi/dL0840uwTklyh+IYw9VZ1JHZUGGmEZRJLnftAPM0Lc/KFirtmd5wTm23IxMi+Jks4Vh+ebc9YZgNxhVfMvJYfYjNnyMAp29wYtTdSQVLnYy8sudnr66wHfS1rTUVGbfMQAAW7BL6NE9omEoqXVrV4owx7rR2WGkPn3qP4dKQj4UuTRmZ23MRXXeaEpdamclhuMstXgE2pTJyyGjvzJyjglNVJQRxBc+sB0lds6lp0pGSbKlC3lpLFRKesOWbBKBUtxjdpdRwKKy9WYJHNnygUDtg9YXORUCObKqKPFoRZArCo1oKnPm/GG8GOdciez9VJ7RITplvTR4pnS8EzTM/5ZwgKSx5sYuHSSwEJBZnUAKvWEdou1UpQGpAyyI+Y0h8GlTNhkp2CXFdJR2sZKFMEgFgSWz2z3ia33WgnsrKAKYWJqD8NX8IsV19GlTEhWBKUqzwsHApVOWYG0Lb1uvBMMrPICheuTDN65DwhkZp8gZPkz19j/ALZgJYVhKiSk56gMTp2dN4Pl9KTLTg6sFQACTRBJdmJcBXrFdvC8TK7CVHPC2WE0+usEmfKQUlScahVJNU1NWNWPhHT3qkVYMTkm8q3/70NbX0wnIASJUtaifxMIJAbMEO9QRURZ7j6QItUnHWUzhSCoAho8ovm80qm9YkkLSwFHdo5uy2TZBKsYJXXCe07iuJOTZcYF4Lj6YOXDF8Hqd7WuTMSUlCVNRyAfI6QitA/DIQeyDkACkaVf8AeAro6UpX+GECUtWoqDrR6pyyqOIiSdfDEpAxVcq0f2JhahJOmI+lUc/wiQlONCQSaMGAT+YpyECz7clylOkST7QVAkF99/GFiJaUqKlOzGmpLUHD5RTCFgSm3yZaZ4AxqPIamKdf9pUpsJd828x4Rzf18KUopGWv0HCBrBeWSGGRr98Itx4nFaiSeRPZCpU0kNpBFmRhT1itO6NzGpVlC5hA7oJJPCObdaMRZNEpoBFXOwnjcGmTCSSczHcsRHLDmJmL0gwGtiRoyGVnuh0gqLEjKNR1i9Jfuj1yi0TiiapSAkdpqHXUhgQWoYenonLQCuWTOpwSW3oaxZbkuFMvGcJBWzqVmaQam4kocIKsJrhegfPDRxyj5yeSUt4nra4xdM8+l3OtH4kg4WLFJyfalPvWGV29IAlQTOSUKBz0MWa8LglqYoUZau6pqhY2INCeMVe97qWghCmXXslqlP3pAfXtMbHImu3/AEO597JoU1jqRa9VGkU2chUguFBvyKLq/TqPGnGDrJfyVnCKEaK73rC38bymNUoVVFlm3koF0gAbqjiXPUXIDk5k0H1jLqsoWp1GkPZ1jQU0zH3WNWJITPIo7JCWRYHoajYUH7wVabrZFAPCGNnk5QcqWMNYbFE+TNTENnuxWAM/ofQxLZ7uSrvpFNAML+UWKzhLUjVolvkIr/SvRrsR+pbdUVgSZJVhWjDhLJfuiu+YfV6QZNnKbDLSVProNq5GO7ZdGJWIEB994hTZpkvQqGfZLGI5QH6oy3TB5tiOIJUMu0z4hwbUViZNxpd1DEonWoGuhprB5lqJC0EPqCA5HOJLVbAmhp6PApeQHkk6SIjMUkBIThFACMn0DbaQgvFLW1JAcgpJD6gf7Q7tE1xn2TCmdOT1gJIBCc2q7tntBGxj5Mv6y2ebWbJTMKc5iaKB2Cgx+8opNtuCUSf4ecpKh8MwsPBYDeYEWqbaTklySp3OWxprC+ddWIzC7KTmNFPsY1SkirHJw2TKnaLrmyiy0KxEd5QOEPqk5HnA0q6FEv6mLVZ7UpFHOHY5eAjmbMxQ5ZGMeRvkVosQS5yJ7yzmeA2HvGhLJAbLQQahKFTEpNQTk7RNNSiUFKWeQGZOw+ukHqrYU7e7BCoIS58uO0JJ15iYVAVORGjc9oUX/f5USlPi2QGw+sL5K5ktGMUC6fQ+8V48FLUyXJlvtRxaZYClJIdjAy7tSrukgnxjoTawbLAlI6w949we58IsbomSsCtErqkdWD2j3z7JhTNBEGzVOXgRaCV1yg4qkC3bo3KQw4mCbGgYg5p9tETR2kQNhtDU2xo3C0mMhuqIjRI+g7N0llnVafB/nE6+kQwukqb8ymA8zFasVhTL7S+yk5BRSSOIBy5QSZUp3czG1UdeAy9I+d6d8HpSyQjyMJ/SOYpsCCr+4Jwp/wDIj2EKrRaCrvTK6plv6qz9RAtsteKmQ2FIhRQOGHjtrSohqwE7+WortRPNBQkhMpJfiX5ls44kyELbrZYcZEEho7l2yWlscx9qEt4w1TZkkO4I3hqxpCP1MpcMhm3guWQqUlOEUUh2U70IfPlTxh9cl/ypxZ8KtUqoX2rFVvOcCnq5SnKj2gNh+8EyLmWwYpmEDIulQGwJzHOkLyYlyPxZlKNSPRUoEC2iYsoWCkd01B4HSKbdl/z5RwKJmBNCkhpif06/p8oslgv2XOT2VAk6fKEvYLpNb8m+itqdG+b14w7mWoRUbjUUKo57RccHrFkVIBqYZDNOMdMTMuNarZtU7E8D26fhlqb73jtFoQ3eHnXyiOaQQagiFyi5Ra9mxVPgr9pvcpqDllFi/iErQnEAQoAsdyHilXjLBWycnh9d1pUsJoMI7xI+6wnDgliQ+dS/BzbJSASA6T+VXyOsBSpBSHUgnNtvvhHFstAJCgcQyzfLJ+MSSLaSyfLccQYJoYlsQzqxCmThGpOgG/GGkxRXQ1IzMQTFhCCaBvijA0IbRKq6s9hpA1qmsGTnEM+1lSicwDnvWIFW4BBKs/c7DjFEIryc9+AazoUpb5NrtC3pheJIdHI8AdhptAs7pE00IfMsoA0AOnEvWJrYE91Z79PEVi2EKak0SZMn2oqqEEMojOofIsYf3laEmSXokgFPPMN84hvpDy2SO5V+GTfe0JZYXMKUO+gHMxV9XcS8bBN3WcLJUqiE1UeH1MQXhbManyAokbAZCJ70tAQkSUGg7xHxK+ghUYKKt6jZPSqJCXjlMaSqOhByfgyC+47Ajpo0gR0BCxhjRkTCXGQNm0ex3mhM5SS7KI7XHjzgGdZVJLB35R3etvloQsS1BcxGfLdO8LD0pmpSgTMJAyYul+Rqk8MjHl4tVB5oRk68k5QpRZIhjZbtapAU9GGcc2S/kqquVhP9ur8D9Ydyu2hwg1ZsTJ14mHqRDLE7F026zmgJTwKQT5mAZ1pmy0BC5aSkvlxycaRY+pFSosP7m+RLx1Is0pbqTodhGqVC3jb42EsiYJRStKQSQ2TADMsIfWW0iajEOypJ+/CNLsCCHau+ZiKyWYpJpmxblGtpoOMZRdeA623UienthiMlJooeMCI6NIzxrxDJYbH+ogNMHBQJ4wdKmk0ZtxHM9SnATrE7RZGTXBqxpMpTzA9P6iAWbdSKlPOo4iD7RaiRiQQpLO4qGiIzm8PvPSK7bukCZM4omOg0UmbLAqDljRQL2cMaZwpw9DVK3bHKZ0smrvrElrnBKaKSkHUmsJVXghScZIA/xZVUf9xGcs825mAp0tSiCSFp0KS4I+UcmOqwjrk4i3aJ+I5RPaL2woKQdIDf8qY1KutSu0vsIGaj8hqYY5ozSEXRLExwoBmd9X3g6VYwiorxiKWHDIGCVx7y+Ktk8ImmXihCQSXGVPptEzGokKgz5Qhva88XYTllzMat17lRYZGjCF4UhFVqYksNyeHD3hkYmM0uyslzQa/NvrFD6S3ypJKR3tGySOHPeLZeF4gjM60irXld3XrSQMqE8H+/OLcONJ3ImnkdUipIJd/WGU+3KWQomob0h/eF0ITIwAVzG7jf71irLllOeUXwmpkji0MbxvDGlKUUDV4mJkj+HlYj/UmCn9qTrzMaumxhutm0QMn1Og+sLrwtCpkwqNXMDVvSuA/pWp8gxLl4kSiOcG8drWGh3ApK3RG0SpERoiVIaFscdRto5UIklh4EInSaZxkcrAeMgQyyWi0KXNKgMJ4UidTKYLof8p5jT25Qyn2Q9YlSkMCk+YFC8LbYsZiIoStbDXG+S13cpKUJUA6t82O0Hotyl0wk+DxRLBeK5ZdJpqH9oud0X8lSXClgjvDMJ4kZgcaxr2JpYmuOBjLsiz3hgTxZ/LTxhjIlgJoaa7niYT3lbVlhVqF2YFxTnEl2XikApWWfIxzWwmKVjgTARQs2msRpWl38QXp5wrmW2U5ZZJG2R8d4ANrQ9CoeqX3bTyjVE1tIs67a2x5PEBvBJmITqNn1zdsxCRM/PrBiByr7ERHN6QSpQaVLAJzckx3TO1lottrShBUVAAAvXUxR+mE1EwS1IqQGUQaNt5vA9tvJcw4lqoMkgMPLWJbHOQskKBCcJpochQ6MWMDp0hKWoV3Vbly14kKKTuNtiNRwMXG65QnDFKHVrHfSO4f7gn4eQit2e7Djws50bWL3cdhMlLM61aDQRPmaK8SaVm028yQ01LHQjWOOsx9uYQwqB8KW9zB15WIAfiZnXbhFatdvlpJSs4RkSz8vCExjY9NNWB3t0iJUQCEp4mp4lvaFybVi1JPp/sIGtNz/AIgIWlaFDEG0q3a29YI6yXIRjU5PwJbvniPyxQ4pLYxOwq12hEmXjV8XdAzX4HJMULpB0gViJd5hy2RwEa6Q9IiVEkvMOWyBsIqhWSXNTFnx/j13SJ82atkXSXO61KZj0UHU+hGY9/KIZN+4ZoA7mR3L6xX0XgoSurGTv+0cInRV07VMkcvRc7VaglOIlye7y3hLZLGZq2yGZOgGpMA/xS5ixVzQQ0vGf1Mvqk99X9Q7bJ+sJ0OOy5Gpp7g1628LIQiiEUTx48zC/DHMEWdAftPh1aHpaVQDdsyzSOsQpQyTm/yhfMVDO3KEuWJafi7SuWghW0agqpWaGUSgxwExto4FEoXBEjeBAqC5GWsBLgZHkHnze0Y1Ec3vHnG4NIyz1e2ntq/6D7iK/aNfCNxkeRh4KmBKME3fMImIIJBxCoLHOMjIpfBqPSMIwrGgyG1TlFft8ZGQuHBFl+pnWkcjIRkZDkJO1HsK5GALpQDMDgHnGRkM8C/KN3l344u9Xb84yMhEuChF6uRAqWDhNDr5w/uEdhR1c11jcZEK+sryftkHST+kfvUR5L0mUesTXUe8bjIbh+sLH+2Eyz2RxUHgG9C9pW9WDDgOEZGQ/wC4LwzzS0ntHnGkxkZHq+DzfJ2I3pGRkYaOuiY/GHM+xga8C81X3rGRkJX7j/ob9hCnOGFl7vjGRkbPgyABeR/FVziDSMjIJGyNnOI9TGRkaCdgZQUjI/ekajIGQaBoyMjIII//2Q=="/>
          <p:cNvSpPr>
            <a:spLocks noChangeAspect="1" noChangeArrowheads="1"/>
          </p:cNvSpPr>
          <p:nvPr/>
        </p:nvSpPr>
        <p:spPr bwMode="auto">
          <a:xfrm>
            <a:off x="1524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cdn.tempi.it/wp-content/tgallery/09_2011/stadio-olimpico-torino-2006-Juven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887755" cy="29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88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to the zoo</a:t>
            </a:r>
            <a:br>
              <a:rPr lang="en-US" i="1" dirty="0" smtClean="0"/>
            </a:br>
            <a:r>
              <a:rPr lang="en-US" i="1" dirty="0"/>
              <a:t>	</a:t>
            </a:r>
            <a:r>
              <a:rPr lang="en-US" i="1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Graffiti Treat" pitchFamily="2" charset="0"/>
              </a:rPr>
              <a:t>Articulated prepositions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9978823"/>
              </p:ext>
            </p:extLst>
          </p:nvPr>
        </p:nvGraphicFramePr>
        <p:xfrm>
          <a:off x="107504" y="1052736"/>
          <a:ext cx="8928992" cy="193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660"/>
                <a:gridCol w="959313"/>
                <a:gridCol w="839399"/>
                <a:gridCol w="1116124"/>
                <a:gridCol w="1116124"/>
                <a:gridCol w="1116124"/>
                <a:gridCol w="1116124"/>
                <a:gridCol w="11161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PREPOSITION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DEFINITE ARTICLE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gli</a:t>
                      </a:r>
                      <a:endParaRPr lang="en-US" b="1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</a:p>
                    <a:p>
                      <a:pPr algn="ctr"/>
                      <a:r>
                        <a:rPr lang="en-US" dirty="0" smtClean="0"/>
                        <a:t>(to/ at)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smtClean="0"/>
                        <a:t>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n-US" baseline="0" dirty="0" smtClean="0"/>
                        <a:t>la</a:t>
                      </a:r>
                    </a:p>
                    <a:p>
                      <a:pPr algn="ctr"/>
                      <a:r>
                        <a:rPr lang="en-US" sz="2800" b="1" baseline="0" dirty="0" err="1" smtClean="0"/>
                        <a:t>alla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l’</a:t>
                      </a:r>
                    </a:p>
                    <a:p>
                      <a:pPr algn="ctr"/>
                      <a:r>
                        <a:rPr lang="en-US" sz="2800" b="1" dirty="0" smtClean="0"/>
                        <a:t>all’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lo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2800" b="1" dirty="0" err="1" smtClean="0"/>
                        <a:t>ai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le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gli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err="1" smtClean="0"/>
                        <a:t>agli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AutoShape 2" descr="data:image/jpeg;base64,/9j/4AAQSkZJRgABAQAAAQABAAD/2wCEAAkGBhQSEBUUEhQWFBUVFxgZFRcXFhgYFxgYFxQVFxcXGBcYHCYeFxkjGhcUHy8gIycpLCwsFx4xNTAqNSYrLCkBCQoKDgwOGg8PGi8kHyQsLCwsLCwsLCwsLCwsLCwsLCwsLCwsLCwsLCwsLCwsLCwsLCwpLCwsLCwsLCwsKSwsLP/AABEIAMIBAwMBIgACEQEDEQH/xAAcAAACAgMBAQAAAAAAAAAAAAAEBQMGAAECBwj/xABCEAABAgMGAggEBAQEBgMAAAABAhEAAyEEBRIxQVFhcQYTIjKBkaGxQsHR8CNSguEUFTNiU6Ky8RZDcoOS0gdUwv/EABoBAAMBAQEBAAAAAAAAAAAAAAIDBAEABQb/xAAqEQACAgEDBAEDBAMAAAAAAAAAAQIRAxIhMRMiQVEEMkKBFDNhcSOR8P/aAAwDAQACEQMRAD8AFvCZJWt5Usy0n4SvEx1YkO0DCSNoEReEs5LT/wCQglFoScj6g/OPKui/QyQWdOw8omQgCI0r+2iQL5Rmszpv0dKkg5/flEK7ENFzE8lq+bwXZ54CgSkKANQ7PwcF4mt9olqWTKlmWn8pXj9WyjtYPTFplzUhkTj+tIV60iv37c86cvFQsG21eLTjjWMRvUfJ0VpPP1dG5w+F+RiBV0zRnLV5P7R6dZrQgBQUgKcULkFJ3DUPIxw42EF1mMTPOJcogVBHMERNYj+IPvSPSZ1pQrE0qWAoAMxLEN2kuXSTtlWFy7rlGuBL7gN7QPUHdTajz681/inw9oEBi/WjopIWXILnZRgGd0GT8C1Dmx+kNWWNCKKcoxDrFvX/APHVoIWUYT1YdQLpUA4DsdiQ8J5nRW0JPcfkRDVOPsxphtkpLHKEU0O7VMWA2dSUVSQw2hRdSfx5b/mBrwr8oCL5Zxe+iXQVKZYXMR1kw5vVKXHdA34w5Ug2dQCUYUkhJAGWJgDD7orMC5GJNQSfSnyhf0kXhSSfzD3EU4lqxVNbvc83PFudpul48Di3J/DPKKL0kS0xPM+0X+1qSUHtJ8xFM6T2fFMlhOZJ8mgfkLtNjvFpFctk1kht/kYRWycvEpkhtMq5fOLReNzrYYAVAV9NorNuu2aCpZdKDkT7ekRY6PYxXH46i+bOZS5uEdkPziz3ElXbKs8CRSuZP0iqSUTMI7YoYuHRlDoXjIJp6P8AWOy7IyJSr5VitbDT94cDotbS5FltTDUSZre0CW+5yi04lFxMGNJDgihLHjlFjst4rWi0Y5i1KWlJU61drtAKJALGlC+bxVCcUl/RJkxuTf8AYtV0UtyQ5s1qH/am/SNpkpkoeYp1KbM0SC2/KGknplbZQARaZoAAABViAAyACnEVfpD0k/iZxXM71ASEpDsAHZAAB8I2bWSlG17BUFjTcvwGG0y2otPnAt42teAMujtQjbhCeeoPiSX3jhR8IJpPkTG47pjSXe6gGoriSpz5GMhRGQHSj6G9Wfs9L/k87VMo80JjP5FM1kST+lvYxEnpMv8AKPMxKOlih8A8zHnVk9HpXA3/ACRX/wBdH6VKHsY3/K1D/kLH/TNVGJ6aby/837Qd/wATh2KTXjvAvqeje0B/gCPgnj9YPuIw2Y7zxzSgxPaulyULKcJLbERNO6R4ElSklhsRrGd/o3t9gXVn/EUOcr/1VGu1/io8UTB9YY2bpEmYlwkt4REOlkl6pP8A4iM7/RtR9gjr/NKP6iPdEbC5n5UHlNR82g9PSazHNPmiNqvqxnQD9BjtUl9p2iIB1sz/AAVHkUn2VE1lvabKLiXNSWIP4ZIYhiGYgxMbdYzt5KEYi02U5KbkpUdrfozpxAVXqB3sQ5oUPcRoXzL/ADjzhoi0yNJxH/c+sdq6o/8APB5qSfeO1/wZ0kAzL86wuqZiLM5USWAYB+UcC1JOogyZd8lXxSlc0SzEKrhlHISvAFP+lUb1EZ0jmepFMKgpwCaMx1TxbeN2fqa9ZLSvIigCnH92YDE5agZxyro8hsvKZM+ZMDLukDJUwfqSfdEd1ImdJjq778VKThTROwAbyaNXvOE1OGaFodlZAEgsQa5gwiVYCMpqgeKUn2IjarPM/wAUHQYkkeHeMUR+TJcMRL4yfgazrQghgqnEbQLZ2Cys1oQlqEO2/KAVy5gzwHxP/rEE3rdEA8lAfOHT+XPJHTJiYfDjjepIs09YACh2sgCA7E6kjSKj0qtL/hpBLF1EAs7UHlEqbRPSXTLWk7gv/pMCWkzFnFMC33IU/m0IiqdlLsRIkhm7Q4Q1sxIbApQodeOscpBB7x5EwxQsMCSnx+sMlIzjgjv7+rJG0pXqWie6LIkJmHF/URhy2WlRqTwjcxSJisRDqw4QygQzkth8d4hFmQXZakg6AZb6wOp1SNSj5ILXZEAFlVYtFftHR5ZU6VJIVln4aRcE2aWmWACVEEkFq1baukAzZsojDiqx3oflD4OSV2InplKqBbbd0vEEZBLB+Qz84fX50OscqU6rdIxGUtaOr7RMxCQoS1AHshTsDuBSsV63W4Sw+FxTtOxfmIr9vtxWoqLknMkkk0zfwh2PuJpQcHuQqzjIgM4xuGUwbPRUXbwfxiC12DCkmtOMci+R+ZURWi8gpJDqrvHnrVZ6OwA8PEyVbe8IYPReKgO8v0gpKziC2f1TzPvDy1NNllKVJBLd4sPMwgKjjxVd3fWCzecz8x8k/SMafgKhld7S0YVEOCciCPOEqszz+cEfzGZv6CIZ0xSi5bwAHtGKzUjkGOkxwAY7BjQ0dxJIVWIokkZwJsuAeaannHLxizWMSGggDAqJZSi4iFSYmsuYjmcGzlkBnPnESZ6vzHzMbmrpA6jSFpWbdIMXeKgkAFQOpJz5cI2i3r/MTAiiVM5JYMOUYlUFoQrUxrKty9/QRKZyloUSwZmoMz+zwDJEZeM4oCEDM9o+OXp7wtQTewWppGl2iYmrBQ8YJst6g0KW8T9YFstsfvUhhMu5K0u4B4R0qWzRqle6DzNllNU4TopyR+oHTiPWBZ1lASSUgt3k/N/vON2SWRQ1bWDJicDOOyQ3h+z+TQq0mMcW1aKfbky0kKTLpuCKHygJMxJJNQeavkYb3pLVKmKALAh07EENlCK0lQZ0EcSDXiH0i7GrRNMITaVCqVnxLj1BgafOUSF404ny+KmuURqCtBTX/eIMBhqiJsYXrasUoA0BbixavIRXscN7QgrkkDNNeY+IfOE4NIPCqWwOeVtERVGR2IyHk5dUWYRILMI6QI7jzj0bZyLOnaNiSNo6EbaMOtnPUDYUrG+qA0G8YtMYERhpvDGRtoxo40HniIkiJ54iNKY4YjCI7k6xyUGOpSDWMClwCmNOI6MoxoSTBAHC+ETSlM3n6Q66Ny5SVHrpJmZMSCw3+2i3i2yEthlNyCfdhC5zUUalbKNIvNeEkhJ0LpERWy8esThwIDapDH3iz3vdkmYCUI6pW7jCa6pHygW6OipEx+uQFYgwwkvy3gVlhyZ02mJ7Hdc1QxiWsgCnZP2YDKSVkFw2hzj0KbMWheDrHZQSWSM9qxBeqULUesUlhUA000LRnXfo7plWscrEsDz5DP0hPfNsKpilDMnstsMvSLUrqkqzGHJ0glydKxu3SJabd1SEKqpDM2EBQSda6mDhOtwZQsrckTJS8EyWcYA5doAjLgYc2RC0hygpfLVJ8I30ztbWg4QKpSXcuaNkOUI0XhNfsnwSmNTc42ztGl7FtkWpx3WPpDAkTJeBYZWaTTPbxFIQixrWErZSDhGJC3DPktL5oPoabR1LsypZBeuYGkTyxp8MYsjjyg8zJktBUhgtIIyBcZ6ihyPnFZnzTPmY5qitQoxYYRs0XBE8MCQyVUY5bH39YVz+jqytRlEBmz2LsXHl4GDhkajTAlBarK5apay1ezk1KQNarnyKSfKLEuxrQoJWgqUSQUgPtlvHFplBD0IGo1BhqyMW4pFQwKlqc6QNPuFZUcHdNU8jp4ZRZ50kLIZLv9mJ5shk0+Go5aj5w+OR8ipxTVFNFwTxRj6xkXVMykZDOpIRSA0x0DE0m5pyspaoPk9FJxzATzMSucVyy9QbFZWIzrRFjtnRUEgmcnIOAnX1jJXRWUKlZPpCnmgkGsUmVwzeENrs6OT7QkqlJBAzcgV2D6w6/lVmSgfhjEDmSST4ZRaOiuEoUEgABQoA2kA/kJp6QnicVbPL5dmUQaFwWIasSybomqLBJruQB5mLNapjTVgUZSvQxykPmdH9YHrP0GsSXkQL6OzAWVhDf3A+0H3Z0YCpkvEoKBUMSQDk4o/ERPalpHxDz1ju47Uk2mUBXtp333jtcma4pBXTC4JYnjq0pljAHCaDM1bdoQKsCBTMRYOnN5YLW2FzgTru/jFUm22Yck4eY+sdj1NAjGVZpYIdIDkB2BbwMOekF0ossxKZZ7Kku6mzBIO3CKiq0q1WByr7Rb+nksTJNkmspTpI7PFKFbHjGSW6TfIViuZbkIH9QYuBf25+kByr2Q47yoFTYlE9mUw3WX9/pDO6LoUqakKIwu6sKSzDMOzcI1qJlsYXjO6mVKmMkrmv+Gp+ykiin3FKcYksd5LE+VKODCCnNIxVOTs4hff6hNn4jiIT2Uh2FD8zEsppakLOMYVAl+1RxR84FJbBOMiK3F7crtLYTcsk5jzji97KVTlkcM+QgubNSqctQDhRNQNDqxq8S3ggpQkhLigUoZp5wOtppUcsblwJJ11rKUAEAfMw8tVjR/Ey55LqCUvqBhGEnnEdvQpSUYgAwyBq328M7tuuVhQrGpPWEljhbC7NzfWCeS1yC8comrs6P2ebNxLWmYEhmU+WYBeo1iRHQCXjUUTTUukYUhhsDvxh3LuhILuSs1qAE03Ay5wLbLUULDqLg5AMkwi3ezB1yT4BL0uYtjd+qRhVRyQaEtk2/OKvZ1plLBKDMR+V98iIuFovcpNE4krDguGzyr91ivruAjtdWFB3AGfAVzHIQyEqe72GunGqDLXOlzpOFCFIUA4SoNkWI4a5tnAVntHZCi5wd8JoSnVvIK84Z/xMsrAnSxVLFJSxGxYtUbwBauqk2nsf01JGbliedWf/AFHaHY3GqSf5ETi7CJs0rbD2aZu7jSoyhfNu5WFSU65uXTThl6PDm67PIwqSpwtLsQSMSD3eFMvCFd5zupNFYgaFtPLP9oFuV0jklQmVYcDqcOa02jci75sxK1JSSmWHUrQeJ14QaZfWArJADNzOwELrTaChJS5AUXKXLONWirE0+SbIn4Fa5SgeyzaV9IyOFzC8ZFJPaPYpEpK5LBIfC4OrtFWm2jj6fWHPQ68eslB6FJKSHdtvSKl0mkzZdqmoBVhxOlgEhlVHaPNvCPH0XNpnrxk0EJtLmuVeEQzbyQM1JHi8IFo/MoeKio+lI0FJGpPIBP1MP6SO1D2dfkthhClNsGGW5i0dArZ1gmUZinV9DHniZgJol+bqi79AZ2BSxM7GJsLhgWd4DJFRi6MbsQXzOmC0TQHAC1jICmI6mF6io5q/zE+gh5elzqm2mcpPcxqOIBwxO5iJfR4pDsVeKf8A8kxqlFJHbiZISM3PJh9TDLo/NSLTKOCgWDiOIkQyk3YlIBKQx1TXwrkYMkWAEghqb55sIVPPFbDo4ZPcVdOLQV2slChhwJDg6sXyhOi6wwVMUqtQ2viYvV1WE4y6qKGhyia39GUr7iglgxDUJzfRoQvmRhUTJYlF02Ve57ukFKz1YKkoUU4iVAkKTVuRZoY2q9UoAlqddKIJYIJyyNKPQbxZuiVil2fFLmBGJRdJIBNWBS5GVBSLIkYa9WEjMmlPKGaoz7rtCZZXj7dJ5rdcqSoqC1gEhgFuCHYgvk4iw3fc8oTcKCAnD2u0C5fTl84XT7Ii02xUw4SlagAM6BkuRuwhhbLnkBTIRibNwAfMaQuc1yhml7J7NjOb0Ws6gQUAE6ihplwiuWnoTNKylJBRoSWB8NDBUqcqUQRMWUJLlOaSBoH+TRYbuv2RNAwrAJ0ND6xsZ3wA3lxebKPedxTJHaKGTSoLj9vGFlovJ0lAcKIYEHXMDxj1G12mXkopY5uxBHHSPOekVwypM9C5S1VJKkkDCAQ6cKtG4wyFPk2GVtpsmt9gXLs8rGp14ATkSQcwdf8AaOryWEKQhv6aEilWLVpzMSz56FIkzFKLChar4aM7cI7l2QzJiieyFsQvgTuOGhjGqW46U23Z3YTNKTNC8ErIO/Kif9o6vNC+rUSoLQoCraBTlhw4GOrxkTVuEomUZjiAQkAZAa83zhbLsdoCFqUoykirnIklshUc2h0Y+hbUau9yOTaV4WRhIS6m+IJAJVQ8ATrlBa74dDLQXaigWLcQXBHKBp13gBK3CSaLCajnSgcR1Y1YUEP3T2Q3ZyekKk0nXk6trZIpRWghKnBGtCPCo8oFVYcctWJISoJoXoSOFc6+cZMtxD0oc+cAzlgqJSqrVc6cjmIOLkwXRAiaVJIchSONSNRxoH8I4nWxagARhG4yPI6xxMSR2ywIzAp2SaEjRi3mYgVefVAjNLOlJqGOY8C/pFyV7okfolmzglNC+0LJlvJPbqDrCqfbytRUOzVwBk0aF4dkk+EPUF5J5N+A6ZaJYP7xkLAp67xkM6f8ga/4PT+htpaYoaFizAV5jOJ+ntyKnLlzJbDslKsVMi4I3zPlGSLVhUDoNoZX3bkTJCQkuXfwYx4jm1LUj1nDwUqydF3qtZHAAD1JguXd0uUoEWcTWzxrBB8EmGi7KwSXdwDlTziWVKSc6RrzNh9JGrHZQUJISElXwpGHDw3g+03X1YQpqg15HV46lzmID5/dDpEs62FTJmAlI+JIrnkoRO3JsJrTwEyejyVJpMIxp4Zv9iIP+HZwoMJ2L5w8uu0SlBkNTTXyMMEMziJnOSdMmlmlFnn5sMxEzCpJCjkNxvs0Opl0rSy1qSSWFM984fIWlUyqQ4GdCQD8oltUmTg7bYebQVvItgv1Di1sVyQkpWGG4jmdY1BZUtRTXLJucM7bYEJS6CSKFiXodQfKNWiypnSSvKYnP+5gKEchEmht0ULOtpeHtwcyrOkAEhw2bv6mDzbSpNSCkhuPpCCwWsOACE4vI+GUF2hTZEn28NoH/JHZWBPFqlucy7rldYJiElCgp6OH3cZNyhTes9HXEE9rMByHHzg+yXglU5KRVTElTvkOFIq3SSeBaMwC1KOrXJ6CL8GOThUglan7Gv8AGpZ1sPyg/TUwnnAFeNIIrqWD7wNZbQCoHApbfEVP7Zcob2hcqYlIAUhQ3DhuY+kURxKHAcozfg5klU1YSQVVDnQOYnvWxiapXaarAEOG2plDK6pgTLU4BOi0kFJpTkYjCR1IUkFSiXUoOwrkdPGNUmhKbUrQsn3er+FWhQyLggguGGTcsuMKv5kZCEkOyuJo+Xy5vFumWdfUhYKcw4zLO0HyOjkq0JedLSrwKT4lLP4weuK4Y1fIjG3kVlWsfShQYqSFtk5wnniGY5vDK+73RMkFIxOsCgzGr0z8IU3tZhImLlsyQTgBr2dKnhAF4TDLSnRKwDkzHgctqO8dGTfBR0sMmmhpZbehaVJo7Bq+vCIf4kAYWDNnxEI7J2Q7Fyc9oYglQBIgumrskyrS6RHPrRm5QFOlFNctoNmzcOWcLLdbgKq+kPgvRMyC2T0pRiUavrrv4QimWwzHSdKp8qjxHsIFvq2Y2ILiAkW4sK1DNF0INImnNNkmaqUGvCIbROc0yGUSW6axpTExPB9ICBhyQpsKTbVAMPaMiAJjIZRNZ7NY2md2vCJZkghOE6EjwzEKEzwk4gSCNQWP7xKb0xDEVZfEMv1DNJ45R884Pwe8pW9yxybtSAAtZLCgHHnEsqUkJNOyDmc/GBruvTYhYI2h3ZbUFhiGJ4UiOc/A9qUd+UJ5diJUShi/dL0840uwTklyh+IYw9VZ1JHZUGGmEZRJLnftAPM0Lc/KFirtmd5wTm23IxMi+Jks4Vh+ebc9YZgNxhVfMvJYfYjNnyMAp29wYtTdSQVLnYy8sudnr66wHfS1rTUVGbfMQAAW7BL6NE9omEoqXVrV4owx7rR2WGkPn3qP4dKQj4UuTRmZ23MRXXeaEpdamclhuMstXgE2pTJyyGjvzJyjglNVJQRxBc+sB0lds6lp0pGSbKlC3lpLFRKesOWbBKBUtxjdpdRwKKy9WYJHNnygUDtg9YXORUCObKqKPFoRZArCo1oKnPm/GG8GOdciez9VJ7RITplvTR4pnS8EzTM/5ZwgKSx5sYuHSSwEJBZnUAKvWEdou1UpQGpAyyI+Y0h8GlTNhkp2CXFdJR2sZKFMEgFgSWz2z3ia33WgnsrKAKYWJqD8NX8IsV19GlTEhWBKUqzwsHApVOWYG0Lb1uvBMMrPICheuTDN65DwhkZp8gZPkz19j/ALZgJYVhKiSk56gMTp2dN4Pl9KTLTg6sFQACTRBJdmJcBXrFdvC8TK7CVHPC2WE0+usEmfKQUlScahVJNU1NWNWPhHT3qkVYMTkm8q3/70NbX0wnIASJUtaifxMIJAbMEO9QRURZ7j6QItUnHWUzhSCoAho8ovm80qm9YkkLSwFHdo5uy2TZBKsYJXXCe07iuJOTZcYF4Lj6YOXDF8Hqd7WuTMSUlCVNRyAfI6QitA/DIQeyDkACkaVf8AeAro6UpX+GECUtWoqDrR6pyyqOIiSdfDEpAxVcq0f2JhahJOmI+lUc/wiQlONCQSaMGAT+YpyECz7clylOkST7QVAkF99/GFiJaUqKlOzGmpLUHD5RTCFgSm3yZaZ4AxqPIamKdf9pUpsJd828x4Rzf18KUopGWv0HCBrBeWSGGRr98Itx4nFaiSeRPZCpU0kNpBFmRhT1itO6NzGpVlC5hA7oJJPCObdaMRZNEpoBFXOwnjcGmTCSSczHcsRHLDmJmL0gwGtiRoyGVnuh0gqLEjKNR1i9Jfuj1yi0TiiapSAkdpqHXUhgQWoYenonLQCuWTOpwSW3oaxZbkuFMvGcJBWzqVmaQam4kocIKsJrhegfPDRxyj5yeSUt4nra4xdM8+l3OtH4kg4WLFJyfalPvWGV29IAlQTOSUKBz0MWa8LglqYoUZau6pqhY2INCeMVe97qWghCmXXslqlP3pAfXtMbHImu3/AEO597JoU1jqRa9VGkU2chUguFBvyKLq/TqPGnGDrJfyVnCKEaK73rC38bymNUoVVFlm3koF0gAbqjiXPUXIDk5k0H1jLqsoWp1GkPZ1jQU0zH3WNWJITPIo7JCWRYHoajYUH7wVabrZFAPCGNnk5QcqWMNYbFE+TNTENnuxWAM/ofQxLZ7uSrvpFNAML+UWKzhLUjVolvkIr/SvRrsR+pbdUVgSZJVhWjDhLJfuiu+YfV6QZNnKbDLSVProNq5GO7ZdGJWIEB994hTZpkvQqGfZLGI5QH6oy3TB5tiOIJUMu0z4hwbUViZNxpd1DEonWoGuhprB5lqJC0EPqCA5HOJLVbAmhp6PApeQHkk6SIjMUkBIThFACMn0DbaQgvFLW1JAcgpJD6gf7Q7tE1xn2TCmdOT1gJIBCc2q7tntBGxj5Mv6y2ebWbJTMKc5iaKB2Cgx+8opNtuCUSf4ecpKh8MwsPBYDeYEWqbaTklySp3OWxprC+ddWIzC7KTmNFPsY1SkirHJw2TKnaLrmyiy0KxEd5QOEPqk5HnA0q6FEv6mLVZ7UpFHOHY5eAjmbMxQ5ZGMeRvkVosQS5yJ7yzmeA2HvGhLJAbLQQahKFTEpNQTk7RNNSiUFKWeQGZOw+ukHqrYU7e7BCoIS58uO0JJ15iYVAVORGjc9oUX/f5USlPi2QGw+sL5K5ktGMUC6fQ+8V48FLUyXJlvtRxaZYClJIdjAy7tSrukgnxjoTawbLAlI6w949we58IsbomSsCtErqkdWD2j3z7JhTNBEGzVOXgRaCV1yg4qkC3bo3KQw4mCbGgYg5p9tETR2kQNhtDU2xo3C0mMhuqIjRI+g7N0llnVafB/nE6+kQwukqb8ymA8zFasVhTL7S+yk5BRSSOIBy5QSZUp3czG1UdeAy9I+d6d8HpSyQjyMJ/SOYpsCCr+4Jwp/wDIj2EKrRaCrvTK6plv6qz9RAtsteKmQ2FIhRQOGHjtrSohqwE7+WortRPNBQkhMpJfiX5ls44kyELbrZYcZEEho7l2yWlscx9qEt4w1TZkkO4I3hqxpCP1MpcMhm3guWQqUlOEUUh2U70IfPlTxh9cl/ypxZ8KtUqoX2rFVvOcCnq5SnKj2gNh+8EyLmWwYpmEDIulQGwJzHOkLyYlyPxZlKNSPRUoEC2iYsoWCkd01B4HSKbdl/z5RwKJmBNCkhpif06/p8oslgv2XOT2VAk6fKEvYLpNb8m+itqdG+b14w7mWoRUbjUUKo57RccHrFkVIBqYZDNOMdMTMuNarZtU7E8D26fhlqb73jtFoQ3eHnXyiOaQQagiFyi5Ra9mxVPgr9pvcpqDllFi/iErQnEAQoAsdyHilXjLBWycnh9d1pUsJoMI7xI+6wnDgliQ+dS/BzbJSASA6T+VXyOsBSpBSHUgnNtvvhHFstAJCgcQyzfLJ+MSSLaSyfLccQYJoYlsQzqxCmThGpOgG/GGkxRXQ1IzMQTFhCCaBvijA0IbRKq6s9hpA1qmsGTnEM+1lSicwDnvWIFW4BBKs/c7DjFEIryc9+AazoUpb5NrtC3pheJIdHI8AdhptAs7pE00IfMsoA0AOnEvWJrYE91Z79PEVi2EKak0SZMn2oqqEEMojOofIsYf3laEmSXokgFPPMN84hvpDy2SO5V+GTfe0JZYXMKUO+gHMxV9XcS8bBN3WcLJUqiE1UeH1MQXhbManyAokbAZCJ70tAQkSUGg7xHxK+ghUYKKt6jZPSqJCXjlMaSqOhByfgyC+47Ajpo0gR0BCxhjRkTCXGQNm0ex3mhM5SS7KI7XHjzgGdZVJLB35R3etvloQsS1BcxGfLdO8LD0pmpSgTMJAyYul+Rqk8MjHl4tVB5oRk68k5QpRZIhjZbtapAU9GGcc2S/kqquVhP9ur8D9Ydyu2hwg1ZsTJ14mHqRDLE7F026zmgJTwKQT5mAZ1pmy0BC5aSkvlxycaRY+pFSosP7m+RLx1Is0pbqTodhGqVC3jb42EsiYJRStKQSQ2TADMsIfWW0iajEOypJ+/CNLsCCHau+ZiKyWYpJpmxblGtpoOMZRdeA623UienthiMlJooeMCI6NIzxrxDJYbH+ogNMHBQJ4wdKmk0ZtxHM9SnATrE7RZGTXBqxpMpTzA9P6iAWbdSKlPOo4iD7RaiRiQQpLO4qGiIzm8PvPSK7bukCZM4omOg0UmbLAqDljRQL2cMaZwpw9DVK3bHKZ0smrvrElrnBKaKSkHUmsJVXghScZIA/xZVUf9xGcs825mAp0tSiCSFp0KS4I+UcmOqwjrk4i3aJ+I5RPaL2woKQdIDf8qY1KutSu0vsIGaj8hqYY5ozSEXRLExwoBmd9X3g6VYwiorxiKWHDIGCVx7y+Ktk8ImmXihCQSXGVPptEzGokKgz5Qhva88XYTllzMat17lRYZGjCF4UhFVqYksNyeHD3hkYmM0uyslzQa/NvrFD6S3ypJKR3tGySOHPeLZeF4gjM60irXld3XrSQMqE8H+/OLcONJ3ImnkdUipIJd/WGU+3KWQomob0h/eF0ITIwAVzG7jf71irLllOeUXwmpkji0MbxvDGlKUUDV4mJkj+HlYj/UmCn9qTrzMaumxhutm0QMn1Og+sLrwtCpkwqNXMDVvSuA/pWp8gxLl4kSiOcG8drWGh3ApK3RG0SpERoiVIaFscdRto5UIklh4EInSaZxkcrAeMgQyyWi0KXNKgMJ4UidTKYLof8p5jT25Qyn2Q9YlSkMCk+YFC8LbYsZiIoStbDXG+S13cpKUJUA6t82O0Hotyl0wk+DxRLBeK5ZdJpqH9oud0X8lSXClgjvDMJ4kZgcaxr2JpYmuOBjLsiz3hgTxZ/LTxhjIlgJoaa7niYT3lbVlhVqF2YFxTnEl2XikApWWfIxzWwmKVjgTARQs2msRpWl38QXp5wrmW2U5ZZJG2R8d4ANrQ9CoeqX3bTyjVE1tIs67a2x5PEBvBJmITqNn1zdsxCRM/PrBiByr7ERHN6QSpQaVLAJzckx3TO1lottrShBUVAAAvXUxR+mE1EwS1IqQGUQaNt5vA9tvJcw4lqoMkgMPLWJbHOQskKBCcJpochQ6MWMDp0hKWoV3Vbly14kKKTuNtiNRwMXG65QnDFKHVrHfSO4f7gn4eQit2e7Djws50bWL3cdhMlLM61aDQRPmaK8SaVm028yQ01LHQjWOOsx9uYQwqB8KW9zB15WIAfiZnXbhFatdvlpJSs4RkSz8vCExjY9NNWB3t0iJUQCEp4mp4lvaFybVi1JPp/sIGtNz/AIgIWlaFDEG0q3a29YI6yXIRjU5PwJbvniPyxQ4pLYxOwq12hEmXjV8XdAzX4HJMULpB0gViJd5hy2RwEa6Q9IiVEkvMOWyBsIqhWSXNTFnx/j13SJ82atkXSXO61KZj0UHU+hGY9/KIZN+4ZoA7mR3L6xX0XgoSurGTv+0cInRV07VMkcvRc7VaglOIlye7y3hLZLGZq2yGZOgGpMA/xS5ixVzQQ0vGf1Mvqk99X9Q7bJ+sJ0OOy5Gpp7g1628LIQiiEUTx48zC/DHMEWdAftPh1aHpaVQDdsyzSOsQpQyTm/yhfMVDO3KEuWJafi7SuWghW0agqpWaGUSgxwExto4FEoXBEjeBAqC5GWsBLgZHkHnze0Y1Ec3vHnG4NIyz1e2ntq/6D7iK/aNfCNxkeRh4KmBKME3fMImIIJBxCoLHOMjIpfBqPSMIwrGgyG1TlFft8ZGQuHBFl+pnWkcjIRkZDkJO1HsK5GALpQDMDgHnGRkM8C/KN3l344u9Xb84yMhEuChF6uRAqWDhNDr5w/uEdhR1c11jcZEK+sryftkHST+kfvUR5L0mUesTXUe8bjIbh+sLH+2Eyz2RxUHgG9C9pW9WDDgOEZGQ/wC4LwzzS0ntHnGkxkZHq+DzfJ2I3pGRkYaOuiY/GHM+xga8C81X3rGRkJX7j/ob9hCnOGFl7vjGRkbPgyABeR/FVziDSMjIJGyNnOI9TGRkaCdgZQUjI/ekajIGQaBoyMjIII/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BUUEhQWFBUVFxgZFRcXFhgYFxgYFxQVFxcXGBcYHCYeFxkjGhcUHy8gIycpLCwsFx4xNTAqNSYrLCkBCQoKDgwOGg8PGi8kHyQsLCwsLCwsLCwsLCwsLCwsLCwsLCwsLCwsLCwsLCwsLCwsLCwpLCwsLCwsLCwsKSwsLP/AABEIAMIBAwMBIgACEQEDEQH/xAAcAAACAgMBAQAAAAAAAAAAAAAEBQMGAAECBwj/xABCEAABAgMGAggEBAQEBgMAAAABAhEAAyEEBRIxQVFhcQYTIjKBkaGxQsHR8CNSguEUFTNiU6Ky8RZDcoOS0gdUwv/EABoBAAMBAQEBAAAAAAAAAAAAAAIDBAEABQb/xAAqEQACAgEDBAEDBAMAAAAAAAAAAQIRAxIhMRMiQVEEMkKBFDNhcSOR8P/aAAwDAQACEQMRAD8AFvCZJWt5Usy0n4SvEx1YkO0DCSNoEReEs5LT/wCQglFoScj6g/OPKui/QyQWdOw8omQgCI0r+2iQL5Rmszpv0dKkg5/flEK7ENFzE8lq+bwXZ54CgSkKANQ7PwcF4mt9olqWTKlmWn8pXj9WyjtYPTFplzUhkTj+tIV60iv37c86cvFQsG21eLTjjWMRvUfJ0VpPP1dG5w+F+RiBV0zRnLV5P7R6dZrQgBQUgKcULkFJ3DUPIxw42EF1mMTPOJcogVBHMERNYj+IPvSPSZ1pQrE0qWAoAMxLEN2kuXSTtlWFy7rlGuBL7gN7QPUHdTajz681/inw9oEBi/WjopIWXILnZRgGd0GT8C1Dmx+kNWWNCKKcoxDrFvX/APHVoIWUYT1YdQLpUA4DsdiQ8J5nRW0JPcfkRDVOPsxphtkpLHKEU0O7VMWA2dSUVSQw2hRdSfx5b/mBrwr8oCL5Zxe+iXQVKZYXMR1kw5vVKXHdA34w5Ug2dQCUYUkhJAGWJgDD7orMC5GJNQSfSnyhf0kXhSSfzD3EU4lqxVNbvc83PFudpul48Di3J/DPKKL0kS0xPM+0X+1qSUHtJ8xFM6T2fFMlhOZJ8mgfkLtNjvFpFctk1kht/kYRWycvEpkhtMq5fOLReNzrYYAVAV9NorNuu2aCpZdKDkT7ekRY6PYxXH46i+bOZS5uEdkPziz3ElXbKs8CRSuZP0iqSUTMI7YoYuHRlDoXjIJp6P8AWOy7IyJSr5VitbDT94cDotbS5FltTDUSZre0CW+5yi04lFxMGNJDgihLHjlFjst4rWi0Y5i1KWlJU61drtAKJALGlC+bxVCcUl/RJkxuTf8AYtV0UtyQ5s1qH/am/SNpkpkoeYp1KbM0SC2/KGknplbZQARaZoAAABViAAyACnEVfpD0k/iZxXM71ASEpDsAHZAAB8I2bWSlG17BUFjTcvwGG0y2otPnAt42teAMujtQjbhCeeoPiSX3jhR8IJpPkTG47pjSXe6gGoriSpz5GMhRGQHSj6G9Wfs9L/k87VMo80JjP5FM1kST+lvYxEnpMv8AKPMxKOlih8A8zHnVk9HpXA3/ACRX/wBdH6VKHsY3/K1D/kLH/TNVGJ6aby/837Qd/wATh2KTXjvAvqeje0B/gCPgnj9YPuIw2Y7zxzSgxPaulyULKcJLbERNO6R4ElSklhsRrGd/o3t9gXVn/EUOcr/1VGu1/io8UTB9YY2bpEmYlwkt4REOlkl6pP8A4iM7/RtR9gjr/NKP6iPdEbC5n5UHlNR82g9PSazHNPmiNqvqxnQD9BjtUl9p2iIB1sz/AAVHkUn2VE1lvabKLiXNSWIP4ZIYhiGYgxMbdYzt5KEYi02U5KbkpUdrfozpxAVXqB3sQ5oUPcRoXzL/ADjzhoi0yNJxH/c+sdq6o/8APB5qSfeO1/wZ0kAzL86wuqZiLM5USWAYB+UcC1JOogyZd8lXxSlc0SzEKrhlHISvAFP+lUb1EZ0jmepFMKgpwCaMx1TxbeN2fqa9ZLSvIigCnH92YDE5agZxyro8hsvKZM+ZMDLukDJUwfqSfdEd1ImdJjq778VKThTROwAbyaNXvOE1OGaFodlZAEgsQa5gwiVYCMpqgeKUn2IjarPM/wAUHQYkkeHeMUR+TJcMRL4yfgazrQghgqnEbQLZ2Cys1oQlqEO2/KAVy5gzwHxP/rEE3rdEA8lAfOHT+XPJHTJiYfDjjepIs09YACh2sgCA7E6kjSKj0qtL/hpBLF1EAs7UHlEqbRPSXTLWk7gv/pMCWkzFnFMC33IU/m0IiqdlLsRIkhm7Q4Q1sxIbApQodeOscpBB7x5EwxQsMCSnx+sMlIzjgjv7+rJG0pXqWie6LIkJmHF/URhy2WlRqTwjcxSJisRDqw4QygQzkth8d4hFmQXZakg6AZb6wOp1SNSj5ILXZEAFlVYtFftHR5ZU6VJIVln4aRcE2aWmWACVEEkFq1baukAzZsojDiqx3oflD4OSV2InplKqBbbd0vEEZBLB+Qz84fX50OscqU6rdIxGUtaOr7RMxCQoS1AHshTsDuBSsV63W4Sw+FxTtOxfmIr9vtxWoqLknMkkk0zfwh2PuJpQcHuQqzjIgM4xuGUwbPRUXbwfxiC12DCkmtOMci+R+ZURWi8gpJDqrvHnrVZ6OwA8PEyVbe8IYPReKgO8v0gpKziC2f1TzPvDy1NNllKVJBLd4sPMwgKjjxVd3fWCzecz8x8k/SMafgKhld7S0YVEOCciCPOEqszz+cEfzGZv6CIZ0xSi5bwAHtGKzUjkGOkxwAY7BjQ0dxJIVWIokkZwJsuAeaannHLxizWMSGggDAqJZSi4iFSYmsuYjmcGzlkBnPnESZ6vzHzMbmrpA6jSFpWbdIMXeKgkAFQOpJz5cI2i3r/MTAiiVM5JYMOUYlUFoQrUxrKty9/QRKZyloUSwZmoMz+zwDJEZeM4oCEDM9o+OXp7wtQTewWppGl2iYmrBQ8YJst6g0KW8T9YFstsfvUhhMu5K0u4B4R0qWzRqle6DzNllNU4TopyR+oHTiPWBZ1lASSUgt3k/N/vON2SWRQ1bWDJicDOOyQ3h+z+TQq0mMcW1aKfbky0kKTLpuCKHygJMxJJNQeavkYb3pLVKmKALAh07EENlCK0lQZ0EcSDXiH0i7GrRNMITaVCqVnxLj1BgafOUSF404ny+KmuURqCtBTX/eIMBhqiJsYXrasUoA0BbixavIRXscN7QgrkkDNNeY+IfOE4NIPCqWwOeVtERVGR2IyHk5dUWYRILMI6QI7jzj0bZyLOnaNiSNo6EbaMOtnPUDYUrG+qA0G8YtMYERhpvDGRtoxo40HniIkiJ54iNKY4YjCI7k6xyUGOpSDWMClwCmNOI6MoxoSTBAHC+ETSlM3n6Q66Ny5SVHrpJmZMSCw3+2i3i2yEthlNyCfdhC5zUUalbKNIvNeEkhJ0LpERWy8esThwIDapDH3iz3vdkmYCUI6pW7jCa6pHygW6OipEx+uQFYgwwkvy3gVlhyZ02mJ7Hdc1QxiWsgCnZP2YDKSVkFw2hzj0KbMWheDrHZQSWSM9qxBeqULUesUlhUA000LRnXfo7plWscrEsDz5DP0hPfNsKpilDMnstsMvSLUrqkqzGHJ0glydKxu3SJabd1SEKqpDM2EBQSda6mDhOtwZQsrckTJS8EyWcYA5doAjLgYc2RC0hygpfLVJ8I30ztbWg4QKpSXcuaNkOUI0XhNfsnwSmNTc42ztGl7FtkWpx3WPpDAkTJeBYZWaTTPbxFIQixrWErZSDhGJC3DPktL5oPoabR1LsypZBeuYGkTyxp8MYsjjyg8zJktBUhgtIIyBcZ6ihyPnFZnzTPmY5qitQoxYYRs0XBE8MCQyVUY5bH39YVz+jqytRlEBmz2LsXHl4GDhkajTAlBarK5apay1ezk1KQNarnyKSfKLEuxrQoJWgqUSQUgPtlvHFplBD0IGo1BhqyMW4pFQwKlqc6QNPuFZUcHdNU8jp4ZRZ50kLIZLv9mJ5shk0+Go5aj5w+OR8ipxTVFNFwTxRj6xkXVMykZDOpIRSA0x0DE0m5pyspaoPk9FJxzATzMSucVyy9QbFZWIzrRFjtnRUEgmcnIOAnX1jJXRWUKlZPpCnmgkGsUmVwzeENrs6OT7QkqlJBAzcgV2D6w6/lVmSgfhjEDmSST4ZRaOiuEoUEgABQoA2kA/kJp6QnicVbPL5dmUQaFwWIasSybomqLBJruQB5mLNapjTVgUZSvQxykPmdH9YHrP0GsSXkQL6OzAWVhDf3A+0H3Z0YCpkvEoKBUMSQDk4o/ERPalpHxDz1ju47Uk2mUBXtp333jtcma4pBXTC4JYnjq0pljAHCaDM1bdoQKsCBTMRYOnN5YLW2FzgTru/jFUm22Yck4eY+sdj1NAjGVZpYIdIDkB2BbwMOekF0ossxKZZ7Kku6mzBIO3CKiq0q1WByr7Rb+nksTJNkmspTpI7PFKFbHjGSW6TfIViuZbkIH9QYuBf25+kByr2Q47yoFTYlE9mUw3WX9/pDO6LoUqakKIwu6sKSzDMOzcI1qJlsYXjO6mVKmMkrmv+Gp+ykiin3FKcYksd5LE+VKODCCnNIxVOTs4hff6hNn4jiIT2Uh2FD8zEsppakLOMYVAl+1RxR84FJbBOMiK3F7crtLYTcsk5jzji97KVTlkcM+QgubNSqctQDhRNQNDqxq8S3ggpQkhLigUoZp5wOtppUcsblwJJ11rKUAEAfMw8tVjR/Ey55LqCUvqBhGEnnEdvQpSUYgAwyBq328M7tuuVhQrGpPWEljhbC7NzfWCeS1yC8comrs6P2ebNxLWmYEhmU+WYBeo1iRHQCXjUUTTUukYUhhsDvxh3LuhILuSs1qAE03Ay5wLbLUULDqLg5AMkwi3ezB1yT4BL0uYtjd+qRhVRyQaEtk2/OKvZ1plLBKDMR+V98iIuFovcpNE4krDguGzyr91ivruAjtdWFB3AGfAVzHIQyEqe72GunGqDLXOlzpOFCFIUA4SoNkWI4a5tnAVntHZCi5wd8JoSnVvIK84Z/xMsrAnSxVLFJSxGxYtUbwBauqk2nsf01JGbliedWf/AFHaHY3GqSf5ETi7CJs0rbD2aZu7jSoyhfNu5WFSU65uXTThl6PDm67PIwqSpwtLsQSMSD3eFMvCFd5zupNFYgaFtPLP9oFuV0jklQmVYcDqcOa02jci75sxK1JSSmWHUrQeJ14QaZfWArJADNzOwELrTaChJS5AUXKXLONWirE0+SbIn4Fa5SgeyzaV9IyOFzC8ZFJPaPYpEpK5LBIfC4OrtFWm2jj6fWHPQ68eslB6FJKSHdtvSKl0mkzZdqmoBVhxOlgEhlVHaPNvCPH0XNpnrxk0EJtLmuVeEQzbyQM1JHi8IFo/MoeKio+lI0FJGpPIBP1MP6SO1D2dfkthhClNsGGW5i0dArZ1gmUZinV9DHniZgJol+bqi79AZ2BSxM7GJsLhgWd4DJFRi6MbsQXzOmC0TQHAC1jICmI6mF6io5q/zE+gh5elzqm2mcpPcxqOIBwxO5iJfR4pDsVeKf8A8kxqlFJHbiZISM3PJh9TDLo/NSLTKOCgWDiOIkQyk3YlIBKQx1TXwrkYMkWAEghqb55sIVPPFbDo4ZPcVdOLQV2slChhwJDg6sXyhOi6wwVMUqtQ2viYvV1WE4y6qKGhyia39GUr7iglgxDUJzfRoQvmRhUTJYlF02Ve57ukFKz1YKkoUU4iVAkKTVuRZoY2q9UoAlqddKIJYIJyyNKPQbxZuiVil2fFLmBGJRdJIBNWBS5GVBSLIkYa9WEjMmlPKGaoz7rtCZZXj7dJ5rdcqSoqC1gEhgFuCHYgvk4iw3fc8oTcKCAnD2u0C5fTl84XT7Ii02xUw4SlagAM6BkuRuwhhbLnkBTIRibNwAfMaQuc1yhml7J7NjOb0Ws6gQUAE6ihplwiuWnoTNKylJBRoSWB8NDBUqcqUQRMWUJLlOaSBoH+TRYbuv2RNAwrAJ0ND6xsZ3wA3lxebKPedxTJHaKGTSoLj9vGFlovJ0lAcKIYEHXMDxj1G12mXkopY5uxBHHSPOekVwypM9C5S1VJKkkDCAQ6cKtG4wyFPk2GVtpsmt9gXLs8rGp14ATkSQcwdf8AaOryWEKQhv6aEilWLVpzMSz56FIkzFKLChar4aM7cI7l2QzJiieyFsQvgTuOGhjGqW46U23Z3YTNKTNC8ErIO/Kif9o6vNC+rUSoLQoCraBTlhw4GOrxkTVuEomUZjiAQkAZAa83zhbLsdoCFqUoykirnIklshUc2h0Y+hbUau9yOTaV4WRhIS6m+IJAJVQ8ATrlBa74dDLQXaigWLcQXBHKBp13gBK3CSaLCajnSgcR1Y1YUEP3T2Q3ZyekKk0nXk6trZIpRWghKnBGtCPCo8oFVYcctWJISoJoXoSOFc6+cZMtxD0oc+cAzlgqJSqrVc6cjmIOLkwXRAiaVJIchSONSNRxoH8I4nWxagARhG4yPI6xxMSR2ywIzAp2SaEjRi3mYgVefVAjNLOlJqGOY8C/pFyV7okfolmzglNC+0LJlvJPbqDrCqfbytRUOzVwBk0aF4dkk+EPUF5J5N+A6ZaJYP7xkLAp67xkM6f8ga/4PT+htpaYoaFizAV5jOJ+ntyKnLlzJbDslKsVMi4I3zPlGSLVhUDoNoZX3bkTJCQkuXfwYx4jm1LUj1nDwUqydF3qtZHAAD1JguXd0uUoEWcTWzxrBB8EmGi7KwSXdwDlTziWVKSc6RrzNh9JGrHZQUJISElXwpGHDw3g+03X1YQpqg15HV46lzmID5/dDpEs62FTJmAlI+JIrnkoRO3JsJrTwEyejyVJpMIxp4Zv9iIP+HZwoMJ2L5w8uu0SlBkNTTXyMMEMziJnOSdMmlmlFnn5sMxEzCpJCjkNxvs0Opl0rSy1qSSWFM984fIWlUyqQ4GdCQD8oltUmTg7bYebQVvItgv1Di1sVyQkpWGG4jmdY1BZUtRTXLJucM7bYEJS6CSKFiXodQfKNWiypnSSvKYnP+5gKEchEmht0ULOtpeHtwcyrOkAEhw2bv6mDzbSpNSCkhuPpCCwWsOACE4vI+GUF2hTZEn28NoH/JHZWBPFqlucy7rldYJiElCgp6OH3cZNyhTes9HXEE9rMByHHzg+yXglU5KRVTElTvkOFIq3SSeBaMwC1KOrXJ6CL8GOThUglan7Gv8AGpZ1sPyg/TUwnnAFeNIIrqWD7wNZbQCoHApbfEVP7Zcob2hcqYlIAUhQ3DhuY+kURxKHAcozfg5klU1YSQVVDnQOYnvWxiapXaarAEOG2plDK6pgTLU4BOi0kFJpTkYjCR1IUkFSiXUoOwrkdPGNUmhKbUrQsn3er+FWhQyLggguGGTcsuMKv5kZCEkOyuJo+Xy5vFumWdfUhYKcw4zLO0HyOjkq0JedLSrwKT4lLP4weuK4Y1fIjG3kVlWsfShQYqSFtk5wnniGY5vDK+73RMkFIxOsCgzGr0z8IU3tZhImLlsyQTgBr2dKnhAF4TDLSnRKwDkzHgctqO8dGTfBR0sMmmhpZbehaVJo7Bq+vCIf4kAYWDNnxEI7J2Q7Fyc9oYglQBIgumrskyrS6RHPrRm5QFOlFNctoNmzcOWcLLdbgKq+kPgvRMyC2T0pRiUavrrv4QimWwzHSdKp8qjxHsIFvq2Y2ILiAkW4sK1DNF0INImnNNkmaqUGvCIbROc0yGUSW6axpTExPB9ICBhyQpsKTbVAMPaMiAJjIZRNZ7NY2md2vCJZkghOE6EjwzEKEzwk4gSCNQWP7xKb0xDEVZfEMv1DNJ45R884Pwe8pW9yxybtSAAtZLCgHHnEsqUkJNOyDmc/GBruvTYhYI2h3ZbUFhiGJ4UiOc/A9qUd+UJ5diJUShi/dL0840uwTklyh+IYw9VZ1JHZUGGmEZRJLnftAPM0Lc/KFirtmd5wTm23IxMi+Jks4Vh+ebc9YZgNxhVfMvJYfYjNnyMAp29wYtTdSQVLnYy8sudnr66wHfS1rTUVGbfMQAAW7BL6NE9omEoqXVrV4owx7rR2WGkPn3qP4dKQj4UuTRmZ23MRXXeaEpdamclhuMstXgE2pTJyyGjvzJyjglNVJQRxBc+sB0lds6lp0pGSbKlC3lpLFRKesOWbBKBUtxjdpdRwKKy9WYJHNnygUDtg9YXORUCObKqKPFoRZArCo1oKnPm/GG8GOdciez9VJ7RITplvTR4pnS8EzTM/5ZwgKSx5sYuHSSwEJBZnUAKvWEdou1UpQGpAyyI+Y0h8GlTNhkp2CXFdJR2sZKFMEgFgSWz2z3ia33WgnsrKAKYWJqD8NX8IsV19GlTEhWBKUqzwsHApVOWYG0Lb1uvBMMrPICheuTDN65DwhkZp8gZPkz19j/ALZgJYVhKiSk56gMTp2dN4Pl9KTLTg6sFQACTRBJdmJcBXrFdvC8TK7CVHPC2WE0+usEmfKQUlScahVJNU1NWNWPhHT3qkVYMTkm8q3/70NbX0wnIASJUtaifxMIJAbMEO9QRURZ7j6QItUnHWUzhSCoAho8ovm80qm9YkkLSwFHdo5uy2TZBKsYJXXCe07iuJOTZcYF4Lj6YOXDF8Hqd7WuTMSUlCVNRyAfI6QitA/DIQeyDkACkaVf8AeAro6UpX+GECUtWoqDrR6pyyqOIiSdfDEpAxVcq0f2JhahJOmI+lUc/wiQlONCQSaMGAT+YpyECz7clylOkST7QVAkF99/GFiJaUqKlOzGmpLUHD5RTCFgSm3yZaZ4AxqPIamKdf9pUpsJd828x4Rzf18KUopGWv0HCBrBeWSGGRr98Itx4nFaiSeRPZCpU0kNpBFmRhT1itO6NzGpVlC5hA7oJJPCObdaMRZNEpoBFXOwnjcGmTCSSczHcsRHLDmJmL0gwGtiRoyGVnuh0gqLEjKNR1i9Jfuj1yi0TiiapSAkdpqHXUhgQWoYenonLQCuWTOpwSW3oaxZbkuFMvGcJBWzqVmaQam4kocIKsJrhegfPDRxyj5yeSUt4nra4xdM8+l3OtH4kg4WLFJyfalPvWGV29IAlQTOSUKBz0MWa8LglqYoUZau6pqhY2INCeMVe97qWghCmXXslqlP3pAfXtMbHImu3/AEO597JoU1jqRa9VGkU2chUguFBvyKLq/TqPGnGDrJfyVnCKEaK73rC38bymNUoVVFlm3koF0gAbqjiXPUXIDk5k0H1jLqsoWp1GkPZ1jQU0zH3WNWJITPIo7JCWRYHoajYUH7wVabrZFAPCGNnk5QcqWMNYbFE+TNTENnuxWAM/ofQxLZ7uSrvpFNAML+UWKzhLUjVolvkIr/SvRrsR+pbdUVgSZJVhWjDhLJfuiu+YfV6QZNnKbDLSVProNq5GO7ZdGJWIEB994hTZpkvQqGfZLGI5QH6oy3TB5tiOIJUMu0z4hwbUViZNxpd1DEonWoGuhprB5lqJC0EPqCA5HOJLVbAmhp6PApeQHkk6SIjMUkBIThFACMn0DbaQgvFLW1JAcgpJD6gf7Q7tE1xn2TCmdOT1gJIBCc2q7tntBGxj5Mv6y2ebWbJTMKc5iaKB2Cgx+8opNtuCUSf4ecpKh8MwsPBYDeYEWqbaTklySp3OWxprC+ddWIzC7KTmNFPsY1SkirHJw2TKnaLrmyiy0KxEd5QOEPqk5HnA0q6FEv6mLVZ7UpFHOHY5eAjmbMxQ5ZGMeRvkVosQS5yJ7yzmeA2HvGhLJAbLQQahKFTEpNQTk7RNNSiUFKWeQGZOw+ukHqrYU7e7BCoIS58uO0JJ15iYVAVORGjc9oUX/f5USlPi2QGw+sL5K5ktGMUC6fQ+8V48FLUyXJlvtRxaZYClJIdjAy7tSrukgnxjoTawbLAlI6w949we58IsbomSsCtErqkdWD2j3z7JhTNBEGzVOXgRaCV1yg4qkC3bo3KQw4mCbGgYg5p9tETR2kQNhtDU2xo3C0mMhuqIjRI+g7N0llnVafB/nE6+kQwukqb8ymA8zFasVhTL7S+yk5BRSSOIBy5QSZUp3czG1UdeAy9I+d6d8HpSyQjyMJ/SOYpsCCr+4Jwp/wDIj2EKrRaCrvTK6plv6qz9RAtsteKmQ2FIhRQOGHjtrSohqwE7+WortRPNBQkhMpJfiX5ls44kyELbrZYcZEEho7l2yWlscx9qEt4w1TZkkO4I3hqxpCP1MpcMhm3guWQqUlOEUUh2U70IfPlTxh9cl/ypxZ8KtUqoX2rFVvOcCnq5SnKj2gNh+8EyLmWwYpmEDIulQGwJzHOkLyYlyPxZlKNSPRUoEC2iYsoWCkd01B4HSKbdl/z5RwKJmBNCkhpif06/p8oslgv2XOT2VAk6fKEvYLpNb8m+itqdG+b14w7mWoRUbjUUKo57RccHrFkVIBqYZDNOMdMTMuNarZtU7E8D26fhlqb73jtFoQ3eHnXyiOaQQagiFyi5Ra9mxVPgr9pvcpqDllFi/iErQnEAQoAsdyHilXjLBWycnh9d1pUsJoMI7xI+6wnDgliQ+dS/BzbJSASA6T+VXyOsBSpBSHUgnNtvvhHFstAJCgcQyzfLJ+MSSLaSyfLccQYJoYlsQzqxCmThGpOgG/GGkxRXQ1IzMQTFhCCaBvijA0IbRKq6s9hpA1qmsGTnEM+1lSicwDnvWIFW4BBKs/c7DjFEIryc9+AazoUpb5NrtC3pheJIdHI8AdhptAs7pE00IfMsoA0AOnEvWJrYE91Z79PEVi2EKak0SZMn2oqqEEMojOofIsYf3laEmSXokgFPPMN84hvpDy2SO5V+GTfe0JZYXMKUO+gHMxV9XcS8bBN3WcLJUqiE1UeH1MQXhbManyAokbAZCJ70tAQkSUGg7xHxK+ghUYKKt6jZPSqJCXjlMaSqOhByfgyC+47Ajpo0gR0BCxhjRkTCXGQNm0ex3mhM5SS7KI7XHjzgGdZVJLB35R3etvloQsS1BcxGfLdO8LD0pmpSgTMJAyYul+Rqk8MjHl4tVB5oRk68k5QpRZIhjZbtapAU9GGcc2S/kqquVhP9ur8D9Ydyu2hwg1ZsTJ14mHqRDLE7F026zmgJTwKQT5mAZ1pmy0BC5aSkvlxycaRY+pFSosP7m+RLx1Is0pbqTodhGqVC3jb42EsiYJRStKQSQ2TADMsIfWW0iajEOypJ+/CNLsCCHau+ZiKyWYpJpmxblGtpoOMZRdeA623UienthiMlJooeMCI6NIzxrxDJYbH+ogNMHBQJ4wdKmk0ZtxHM9SnATrE7RZGTXBqxpMpTzA9P6iAWbdSKlPOo4iD7RaiRiQQpLO4qGiIzm8PvPSK7bukCZM4omOg0UmbLAqDljRQL2cMaZwpw9DVK3bHKZ0smrvrElrnBKaKSkHUmsJVXghScZIA/xZVUf9xGcs825mAp0tSiCSFp0KS4I+UcmOqwjrk4i3aJ+I5RPaL2woKQdIDf8qY1KutSu0vsIGaj8hqYY5ozSEXRLExwoBmd9X3g6VYwiorxiKWHDIGCVx7y+Ktk8ImmXihCQSXGVPptEzGokKgz5Qhva88XYTllzMat17lRYZGjCF4UhFVqYksNyeHD3hkYmM0uyslzQa/NvrFD6S3ypJKR3tGySOHPeLZeF4gjM60irXld3XrSQMqE8H+/OLcONJ3ImnkdUipIJd/WGU+3KWQomob0h/eF0ITIwAVzG7jf71irLllOeUXwmpkji0MbxvDGlKUUDV4mJkj+HlYj/UmCn9qTrzMaumxhutm0QMn1Og+sLrwtCpkwqNXMDVvSuA/pWp8gxLl4kSiOcG8drWGh3ApK3RG0SpERoiVIaFscdRto5UIklh4EInSaZxkcrAeMgQyyWi0KXNKgMJ4UidTKYLof8p5jT25Qyn2Q9YlSkMCk+YFC8LbYsZiIoStbDXG+S13cpKUJUA6t82O0Hotyl0wk+DxRLBeK5ZdJpqH9oud0X8lSXClgjvDMJ4kZgcaxr2JpYmuOBjLsiz3hgTxZ/LTxhjIlgJoaa7niYT3lbVlhVqF2YFxTnEl2XikApWWfIxzWwmKVjgTARQs2msRpWl38QXp5wrmW2U5ZZJG2R8d4ANrQ9CoeqX3bTyjVE1tIs67a2x5PEBvBJmITqNn1zdsxCRM/PrBiByr7ERHN6QSpQaVLAJzckx3TO1lottrShBUVAAAvXUxR+mE1EwS1IqQGUQaNt5vA9tvJcw4lqoMkgMPLWJbHOQskKBCcJpochQ6MWMDp0hKWoV3Vbly14kKKTuNtiNRwMXG65QnDFKHVrHfSO4f7gn4eQit2e7Djws50bWL3cdhMlLM61aDQRPmaK8SaVm028yQ01LHQjWOOsx9uYQwqB8KW9zB15WIAfiZnXbhFatdvlpJSs4RkSz8vCExjY9NNWB3t0iJUQCEp4mp4lvaFybVi1JPp/sIGtNz/AIgIWlaFDEG0q3a29YI6yXIRjU5PwJbvniPyxQ4pLYxOwq12hEmXjV8XdAzX4HJMULpB0gViJd5hy2RwEa6Q9IiVEkvMOWyBsIqhWSXNTFnx/j13SJ82atkXSXO61KZj0UHU+hGY9/KIZN+4ZoA7mR3L6xX0XgoSurGTv+0cInRV07VMkcvRc7VaglOIlye7y3hLZLGZq2yGZOgGpMA/xS5ixVzQQ0vGf1Mvqk99X9Q7bJ+sJ0OOy5Gpp7g1628LIQiiEUTx48zC/DHMEWdAftPh1aHpaVQDdsyzSOsQpQyTm/yhfMVDO3KEuWJafi7SuWghW0agqpWaGUSgxwExto4FEoXBEjeBAqC5GWsBLgZHkHnze0Y1Ec3vHnG4NIyz1e2ntq/6D7iK/aNfCNxkeRh4KmBKME3fMImIIJBxCoLHOMjIpfBqPSMIwrGgyG1TlFft8ZGQuHBFl+pnWkcjIRkZDkJO1HsK5GALpQDMDgHnGRkM8C/KN3l344u9Xb84yMhEuChF6uRAqWDhNDr5w/uEdhR1c11jcZEK+sryftkHST+kfvUR5L0mUesTXUe8bjIbh+sLH+2Eyz2RxUHgG9C9pW9WDDgOEZGQ/wC4LwzzS0ntHnGkxkZHq+DzfJ2I3pGRkYaOuiY/GHM+xga8C81X3rGRkJX7j/ob9hCnOGFl7vjGRkbPgyABeR/FVziDSMjIJGyNnOI9TGRkaCdgZQUjI/ekajIGQaBoyMjIII//2Q=="/>
          <p:cNvSpPr>
            <a:spLocks noChangeAspect="1" noChangeArrowheads="1"/>
          </p:cNvSpPr>
          <p:nvPr/>
        </p:nvSpPr>
        <p:spPr bwMode="auto">
          <a:xfrm>
            <a:off x="1524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://upload.wikimedia.org/wikipedia/commons/thumb/2/2e/San_Diego_Zoo_entrance_elephant.jpg/280px-San_Diego_Zoo_entrance_eleph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819128" cy="218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86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to the zoo</a:t>
            </a:r>
            <a:br>
              <a:rPr lang="en-US" i="1" dirty="0" smtClean="0"/>
            </a:br>
            <a:r>
              <a:rPr lang="en-US" i="1" dirty="0"/>
              <a:t>	</a:t>
            </a:r>
            <a:r>
              <a:rPr lang="en-US" i="1" dirty="0" smtClean="0"/>
              <a:t>	</a:t>
            </a:r>
            <a:r>
              <a:rPr lang="en-US" b="1" dirty="0" err="1" smtClean="0"/>
              <a:t>allo</a:t>
            </a:r>
            <a:r>
              <a:rPr lang="en-US" b="1" dirty="0" smtClean="0"/>
              <a:t> zoo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>	</a:t>
            </a:r>
            <a:r>
              <a:rPr lang="en-US" i="1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Graffiti Treat" pitchFamily="2" charset="0"/>
              </a:rPr>
              <a:t>Articulated prepositions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0936276"/>
              </p:ext>
            </p:extLst>
          </p:nvPr>
        </p:nvGraphicFramePr>
        <p:xfrm>
          <a:off x="107504" y="1052736"/>
          <a:ext cx="8928992" cy="193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660"/>
                <a:gridCol w="959313"/>
                <a:gridCol w="839399"/>
                <a:gridCol w="1116124"/>
                <a:gridCol w="1116124"/>
                <a:gridCol w="1116124"/>
                <a:gridCol w="1116124"/>
                <a:gridCol w="11161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PREPOSITION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DEFINITE ARTICLE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gli</a:t>
                      </a:r>
                      <a:endParaRPr lang="en-US" b="1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</a:p>
                    <a:p>
                      <a:pPr algn="ctr"/>
                      <a:r>
                        <a:rPr lang="en-US" dirty="0" smtClean="0"/>
                        <a:t>(to/ at)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smtClean="0"/>
                        <a:t>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n-US" baseline="0" dirty="0" smtClean="0"/>
                        <a:t>la</a:t>
                      </a:r>
                    </a:p>
                    <a:p>
                      <a:pPr algn="ctr"/>
                      <a:r>
                        <a:rPr lang="en-US" sz="2800" b="1" baseline="0" dirty="0" err="1" smtClean="0"/>
                        <a:t>alla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l’</a:t>
                      </a:r>
                    </a:p>
                    <a:p>
                      <a:pPr algn="ctr"/>
                      <a:r>
                        <a:rPr lang="en-US" sz="2800" b="1" dirty="0" smtClean="0"/>
                        <a:t>all’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lo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2800" b="1" dirty="0" err="1" smtClean="0"/>
                        <a:t>ai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le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gli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err="1" smtClean="0"/>
                        <a:t>agli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AutoShape 2" descr="data:image/jpeg;base64,/9j/4AAQSkZJRgABAQAAAQABAAD/2wCEAAkGBhQSEBUUEhQWFBUVFxgZFRcXFhgYFxgYFxQVFxcXGBcYHCYeFxkjGhcUHy8gIycpLCwsFx4xNTAqNSYrLCkBCQoKDgwOGg8PGi8kHyQsLCwsLCwsLCwsLCwsLCwsLCwsLCwsLCwsLCwsLCwsLCwsLCwpLCwsLCwsLCwsKSwsLP/AABEIAMIBAwMBIgACEQEDEQH/xAAcAAACAgMBAQAAAAAAAAAAAAAEBQMGAAECBwj/xABCEAABAgMGAggEBAQEBgMAAAABAhEAAyEEBRIxQVFhcQYTIjKBkaGxQsHR8CNSguEUFTNiU6Ky8RZDcoOS0gdUwv/EABoBAAMBAQEBAAAAAAAAAAAAAAIDBAEABQb/xAAqEQACAgEDBAEDBAMAAAAAAAAAAQIRAxIhMRMiQVEEMkKBFDNhcSOR8P/aAAwDAQACEQMRAD8AFvCZJWt5Usy0n4SvEx1YkO0DCSNoEReEs5LT/wCQglFoScj6g/OPKui/QyQWdOw8omQgCI0r+2iQL5Rmszpv0dKkg5/flEK7ENFzE8lq+bwXZ54CgSkKANQ7PwcF4mt9olqWTKlmWn8pXj9WyjtYPTFplzUhkTj+tIV60iv37c86cvFQsG21eLTjjWMRvUfJ0VpPP1dG5w+F+RiBV0zRnLV5P7R6dZrQgBQUgKcULkFJ3DUPIxw42EF1mMTPOJcogVBHMERNYj+IPvSPSZ1pQrE0qWAoAMxLEN2kuXSTtlWFy7rlGuBL7gN7QPUHdTajz681/inw9oEBi/WjopIWXILnZRgGd0GT8C1Dmx+kNWWNCKKcoxDrFvX/APHVoIWUYT1YdQLpUA4DsdiQ8J5nRW0JPcfkRDVOPsxphtkpLHKEU0O7VMWA2dSUVSQw2hRdSfx5b/mBrwr8oCL5Zxe+iXQVKZYXMR1kw5vVKXHdA34w5Ug2dQCUYUkhJAGWJgDD7orMC5GJNQSfSnyhf0kXhSSfzD3EU4lqxVNbvc83PFudpul48Di3J/DPKKL0kS0xPM+0X+1qSUHtJ8xFM6T2fFMlhOZJ8mgfkLtNjvFpFctk1kht/kYRWycvEpkhtMq5fOLReNzrYYAVAV9NorNuu2aCpZdKDkT7ekRY6PYxXH46i+bOZS5uEdkPziz3ElXbKs8CRSuZP0iqSUTMI7YoYuHRlDoXjIJp6P8AWOy7IyJSr5VitbDT94cDotbS5FltTDUSZre0CW+5yi04lFxMGNJDgihLHjlFjst4rWi0Y5i1KWlJU61drtAKJALGlC+bxVCcUl/RJkxuTf8AYtV0UtyQ5s1qH/am/SNpkpkoeYp1KbM0SC2/KGknplbZQARaZoAAABViAAyACnEVfpD0k/iZxXM71ASEpDsAHZAAB8I2bWSlG17BUFjTcvwGG0y2otPnAt42teAMujtQjbhCeeoPiSX3jhR8IJpPkTG47pjSXe6gGoriSpz5GMhRGQHSj6G9Wfs9L/k87VMo80JjP5FM1kST+lvYxEnpMv8AKPMxKOlih8A8zHnVk9HpXA3/ACRX/wBdH6VKHsY3/K1D/kLH/TNVGJ6aby/837Qd/wATh2KTXjvAvqeje0B/gCPgnj9YPuIw2Y7zxzSgxPaulyULKcJLbERNO6R4ElSklhsRrGd/o3t9gXVn/EUOcr/1VGu1/io8UTB9YY2bpEmYlwkt4REOlkl6pP8A4iM7/RtR9gjr/NKP6iPdEbC5n5UHlNR82g9PSazHNPmiNqvqxnQD9BjtUl9p2iIB1sz/AAVHkUn2VE1lvabKLiXNSWIP4ZIYhiGYgxMbdYzt5KEYi02U5KbkpUdrfozpxAVXqB3sQ5oUPcRoXzL/ADjzhoi0yNJxH/c+sdq6o/8APB5qSfeO1/wZ0kAzL86wuqZiLM5USWAYB+UcC1JOogyZd8lXxSlc0SzEKrhlHISvAFP+lUb1EZ0jmepFMKgpwCaMx1TxbeN2fqa9ZLSvIigCnH92YDE5agZxyro8hsvKZM+ZMDLukDJUwfqSfdEd1ImdJjq778VKThTROwAbyaNXvOE1OGaFodlZAEgsQa5gwiVYCMpqgeKUn2IjarPM/wAUHQYkkeHeMUR+TJcMRL4yfgazrQghgqnEbQLZ2Cys1oQlqEO2/KAVy5gzwHxP/rEE3rdEA8lAfOHT+XPJHTJiYfDjjepIs09YACh2sgCA7E6kjSKj0qtL/hpBLF1EAs7UHlEqbRPSXTLWk7gv/pMCWkzFnFMC33IU/m0IiqdlLsRIkhm7Q4Q1sxIbApQodeOscpBB7x5EwxQsMCSnx+sMlIzjgjv7+rJG0pXqWie6LIkJmHF/URhy2WlRqTwjcxSJisRDqw4QygQzkth8d4hFmQXZakg6AZb6wOp1SNSj5ILXZEAFlVYtFftHR5ZU6VJIVln4aRcE2aWmWACVEEkFq1baukAzZsojDiqx3oflD4OSV2InplKqBbbd0vEEZBLB+Qz84fX50OscqU6rdIxGUtaOr7RMxCQoS1AHshTsDuBSsV63W4Sw+FxTtOxfmIr9vtxWoqLknMkkk0zfwh2PuJpQcHuQqzjIgM4xuGUwbPRUXbwfxiC12DCkmtOMci+R+ZURWi8gpJDqrvHnrVZ6OwA8PEyVbe8IYPReKgO8v0gpKziC2f1TzPvDy1NNllKVJBLd4sPMwgKjjxVd3fWCzecz8x8k/SMafgKhld7S0YVEOCciCPOEqszz+cEfzGZv6CIZ0xSi5bwAHtGKzUjkGOkxwAY7BjQ0dxJIVWIokkZwJsuAeaannHLxizWMSGggDAqJZSi4iFSYmsuYjmcGzlkBnPnESZ6vzHzMbmrpA6jSFpWbdIMXeKgkAFQOpJz5cI2i3r/MTAiiVM5JYMOUYlUFoQrUxrKty9/QRKZyloUSwZmoMz+zwDJEZeM4oCEDM9o+OXp7wtQTewWppGl2iYmrBQ8YJst6g0KW8T9YFstsfvUhhMu5K0u4B4R0qWzRqle6DzNllNU4TopyR+oHTiPWBZ1lASSUgt3k/N/vON2SWRQ1bWDJicDOOyQ3h+z+TQq0mMcW1aKfbky0kKTLpuCKHygJMxJJNQeavkYb3pLVKmKALAh07EENlCK0lQZ0EcSDXiH0i7GrRNMITaVCqVnxLj1BgafOUSF404ny+KmuURqCtBTX/eIMBhqiJsYXrasUoA0BbixavIRXscN7QgrkkDNNeY+IfOE4NIPCqWwOeVtERVGR2IyHk5dUWYRILMI6QI7jzj0bZyLOnaNiSNo6EbaMOtnPUDYUrG+qA0G8YtMYERhpvDGRtoxo40HniIkiJ54iNKY4YjCI7k6xyUGOpSDWMClwCmNOI6MoxoSTBAHC+ETSlM3n6Q66Ny5SVHrpJmZMSCw3+2i3i2yEthlNyCfdhC5zUUalbKNIvNeEkhJ0LpERWy8esThwIDapDH3iz3vdkmYCUI6pW7jCa6pHygW6OipEx+uQFYgwwkvy3gVlhyZ02mJ7Hdc1QxiWsgCnZP2YDKSVkFw2hzj0KbMWheDrHZQSWSM9qxBeqULUesUlhUA000LRnXfo7plWscrEsDz5DP0hPfNsKpilDMnstsMvSLUrqkqzGHJ0glydKxu3SJabd1SEKqpDM2EBQSda6mDhOtwZQsrckTJS8EyWcYA5doAjLgYc2RC0hygpfLVJ8I30ztbWg4QKpSXcuaNkOUI0XhNfsnwSmNTc42ztGl7FtkWpx3WPpDAkTJeBYZWaTTPbxFIQixrWErZSDhGJC3DPktL5oPoabR1LsypZBeuYGkTyxp8MYsjjyg8zJktBUhgtIIyBcZ6ihyPnFZnzTPmY5qitQoxYYRs0XBE8MCQyVUY5bH39YVz+jqytRlEBmz2LsXHl4GDhkajTAlBarK5apay1ezk1KQNarnyKSfKLEuxrQoJWgqUSQUgPtlvHFplBD0IGo1BhqyMW4pFQwKlqc6QNPuFZUcHdNU8jp4ZRZ50kLIZLv9mJ5shk0+Go5aj5w+OR8ipxTVFNFwTxRj6xkXVMykZDOpIRSA0x0DE0m5pyspaoPk9FJxzATzMSucVyy9QbFZWIzrRFjtnRUEgmcnIOAnX1jJXRWUKlZPpCnmgkGsUmVwzeENrs6OT7QkqlJBAzcgV2D6w6/lVmSgfhjEDmSST4ZRaOiuEoUEgABQoA2kA/kJp6QnicVbPL5dmUQaFwWIasSybomqLBJruQB5mLNapjTVgUZSvQxykPmdH9YHrP0GsSXkQL6OzAWVhDf3A+0H3Z0YCpkvEoKBUMSQDk4o/ERPalpHxDz1ju47Uk2mUBXtp333jtcma4pBXTC4JYnjq0pljAHCaDM1bdoQKsCBTMRYOnN5YLW2FzgTru/jFUm22Yck4eY+sdj1NAjGVZpYIdIDkB2BbwMOekF0ossxKZZ7Kku6mzBIO3CKiq0q1WByr7Rb+nksTJNkmspTpI7PFKFbHjGSW6TfIViuZbkIH9QYuBf25+kByr2Q47yoFTYlE9mUw3WX9/pDO6LoUqakKIwu6sKSzDMOzcI1qJlsYXjO6mVKmMkrmv+Gp+ykiin3FKcYksd5LE+VKODCCnNIxVOTs4hff6hNn4jiIT2Uh2FD8zEsppakLOMYVAl+1RxR84FJbBOMiK3F7crtLYTcsk5jzji97KVTlkcM+QgubNSqctQDhRNQNDqxq8S3ggpQkhLigUoZp5wOtppUcsblwJJ11rKUAEAfMw8tVjR/Ey55LqCUvqBhGEnnEdvQpSUYgAwyBq328M7tuuVhQrGpPWEljhbC7NzfWCeS1yC8comrs6P2ebNxLWmYEhmU+WYBeo1iRHQCXjUUTTUukYUhhsDvxh3LuhILuSs1qAE03Ay5wLbLUULDqLg5AMkwi3ezB1yT4BL0uYtjd+qRhVRyQaEtk2/OKvZ1plLBKDMR+V98iIuFovcpNE4krDguGzyr91ivruAjtdWFB3AGfAVzHIQyEqe72GunGqDLXOlzpOFCFIUA4SoNkWI4a5tnAVntHZCi5wd8JoSnVvIK84Z/xMsrAnSxVLFJSxGxYtUbwBauqk2nsf01JGbliedWf/AFHaHY3GqSf5ETi7CJs0rbD2aZu7jSoyhfNu5WFSU65uXTThl6PDm67PIwqSpwtLsQSMSD3eFMvCFd5zupNFYgaFtPLP9oFuV0jklQmVYcDqcOa02jci75sxK1JSSmWHUrQeJ14QaZfWArJADNzOwELrTaChJS5AUXKXLONWirE0+SbIn4Fa5SgeyzaV9IyOFzC8ZFJPaPYpEpK5LBIfC4OrtFWm2jj6fWHPQ68eslB6FJKSHdtvSKl0mkzZdqmoBVhxOlgEhlVHaPNvCPH0XNpnrxk0EJtLmuVeEQzbyQM1JHi8IFo/MoeKio+lI0FJGpPIBP1MP6SO1D2dfkthhClNsGGW5i0dArZ1gmUZinV9DHniZgJol+bqi79AZ2BSxM7GJsLhgWd4DJFRi6MbsQXzOmC0TQHAC1jICmI6mF6io5q/zE+gh5elzqm2mcpPcxqOIBwxO5iJfR4pDsVeKf8A8kxqlFJHbiZISM3PJh9TDLo/NSLTKOCgWDiOIkQyk3YlIBKQx1TXwrkYMkWAEghqb55sIVPPFbDo4ZPcVdOLQV2slChhwJDg6sXyhOi6wwVMUqtQ2viYvV1WE4y6qKGhyia39GUr7iglgxDUJzfRoQvmRhUTJYlF02Ve57ukFKz1YKkoUU4iVAkKTVuRZoY2q9UoAlqddKIJYIJyyNKPQbxZuiVil2fFLmBGJRdJIBNWBS5GVBSLIkYa9WEjMmlPKGaoz7rtCZZXj7dJ5rdcqSoqC1gEhgFuCHYgvk4iw3fc8oTcKCAnD2u0C5fTl84XT7Ii02xUw4SlagAM6BkuRuwhhbLnkBTIRibNwAfMaQuc1yhml7J7NjOb0Ws6gQUAE6ihplwiuWnoTNKylJBRoSWB8NDBUqcqUQRMWUJLlOaSBoH+TRYbuv2RNAwrAJ0ND6xsZ3wA3lxebKPedxTJHaKGTSoLj9vGFlovJ0lAcKIYEHXMDxj1G12mXkopY5uxBHHSPOekVwypM9C5S1VJKkkDCAQ6cKtG4wyFPk2GVtpsmt9gXLs8rGp14ATkSQcwdf8AaOryWEKQhv6aEilWLVpzMSz56FIkzFKLChar4aM7cI7l2QzJiieyFsQvgTuOGhjGqW46U23Z3YTNKTNC8ErIO/Kif9o6vNC+rUSoLQoCraBTlhw4GOrxkTVuEomUZjiAQkAZAa83zhbLsdoCFqUoykirnIklshUc2h0Y+hbUau9yOTaV4WRhIS6m+IJAJVQ8ATrlBa74dDLQXaigWLcQXBHKBp13gBK3CSaLCajnSgcR1Y1YUEP3T2Q3ZyekKk0nXk6trZIpRWghKnBGtCPCo8oFVYcctWJISoJoXoSOFc6+cZMtxD0oc+cAzlgqJSqrVc6cjmIOLkwXRAiaVJIchSONSNRxoH8I4nWxagARhG4yPI6xxMSR2ywIzAp2SaEjRi3mYgVefVAjNLOlJqGOY8C/pFyV7okfolmzglNC+0LJlvJPbqDrCqfbytRUOzVwBk0aF4dkk+EPUF5J5N+A6ZaJYP7xkLAp67xkM6f8ga/4PT+htpaYoaFizAV5jOJ+ntyKnLlzJbDslKsVMi4I3zPlGSLVhUDoNoZX3bkTJCQkuXfwYx4jm1LUj1nDwUqydF3qtZHAAD1JguXd0uUoEWcTWzxrBB8EmGi7KwSXdwDlTziWVKSc6RrzNh9JGrHZQUJISElXwpGHDw3g+03X1YQpqg15HV46lzmID5/dDpEs62FTJmAlI+JIrnkoRO3JsJrTwEyejyVJpMIxp4Zv9iIP+HZwoMJ2L5w8uu0SlBkNTTXyMMEMziJnOSdMmlmlFnn5sMxEzCpJCjkNxvs0Opl0rSy1qSSWFM984fIWlUyqQ4GdCQD8oltUmTg7bYebQVvItgv1Di1sVyQkpWGG4jmdY1BZUtRTXLJucM7bYEJS6CSKFiXodQfKNWiypnSSvKYnP+5gKEchEmht0ULOtpeHtwcyrOkAEhw2bv6mDzbSpNSCkhuPpCCwWsOACE4vI+GUF2hTZEn28NoH/JHZWBPFqlucy7rldYJiElCgp6OH3cZNyhTes9HXEE9rMByHHzg+yXglU5KRVTElTvkOFIq3SSeBaMwC1KOrXJ6CL8GOThUglan7Gv8AGpZ1sPyg/TUwnnAFeNIIrqWD7wNZbQCoHApbfEVP7Zcob2hcqYlIAUhQ3DhuY+kURxKHAcozfg5klU1YSQVVDnQOYnvWxiapXaarAEOG2plDK6pgTLU4BOi0kFJpTkYjCR1IUkFSiXUoOwrkdPGNUmhKbUrQsn3er+FWhQyLggguGGTcsuMKv5kZCEkOyuJo+Xy5vFumWdfUhYKcw4zLO0HyOjkq0JedLSrwKT4lLP4weuK4Y1fIjG3kVlWsfShQYqSFtk5wnniGY5vDK+73RMkFIxOsCgzGr0z8IU3tZhImLlsyQTgBr2dKnhAF4TDLSnRKwDkzHgctqO8dGTfBR0sMmmhpZbehaVJo7Bq+vCIf4kAYWDNnxEI7J2Q7Fyc9oYglQBIgumrskyrS6RHPrRm5QFOlFNctoNmzcOWcLLdbgKq+kPgvRMyC2T0pRiUavrrv4QimWwzHSdKp8qjxHsIFvq2Y2ILiAkW4sK1DNF0INImnNNkmaqUGvCIbROc0yGUSW6axpTExPB9ICBhyQpsKTbVAMPaMiAJjIZRNZ7NY2md2vCJZkghOE6EjwzEKEzwk4gSCNQWP7xKb0xDEVZfEMv1DNJ45R884Pwe8pW9yxybtSAAtZLCgHHnEsqUkJNOyDmc/GBruvTYhYI2h3ZbUFhiGJ4UiOc/A9qUd+UJ5diJUShi/dL0840uwTklyh+IYw9VZ1JHZUGGmEZRJLnftAPM0Lc/KFirtmd5wTm23IxMi+Jks4Vh+ebc9YZgNxhVfMvJYfYjNnyMAp29wYtTdSQVLnYy8sudnr66wHfS1rTUVGbfMQAAW7BL6NE9omEoqXVrV4owx7rR2WGkPn3qP4dKQj4UuTRmZ23MRXXeaEpdamclhuMstXgE2pTJyyGjvzJyjglNVJQRxBc+sB0lds6lp0pGSbKlC3lpLFRKesOWbBKBUtxjdpdRwKKy9WYJHNnygUDtg9YXORUCObKqKPFoRZArCo1oKnPm/GG8GOdciez9VJ7RITplvTR4pnS8EzTM/5ZwgKSx5sYuHSSwEJBZnUAKvWEdou1UpQGpAyyI+Y0h8GlTNhkp2CXFdJR2sZKFMEgFgSWz2z3ia33WgnsrKAKYWJqD8NX8IsV19GlTEhWBKUqzwsHApVOWYG0Lb1uvBMMrPICheuTDN65DwhkZp8gZPkz19j/ALZgJYVhKiSk56gMTp2dN4Pl9KTLTg6sFQACTRBJdmJcBXrFdvC8TK7CVHPC2WE0+usEmfKQUlScahVJNU1NWNWPhHT3qkVYMTkm8q3/70NbX0wnIASJUtaifxMIJAbMEO9QRURZ7j6QItUnHWUzhSCoAho8ovm80qm9YkkLSwFHdo5uy2TZBKsYJXXCe07iuJOTZcYF4Lj6YOXDF8Hqd7WuTMSUlCVNRyAfI6QitA/DIQeyDkACkaVf8AeAro6UpX+GECUtWoqDrR6pyyqOIiSdfDEpAxVcq0f2JhahJOmI+lUc/wiQlONCQSaMGAT+YpyECz7clylOkST7QVAkF99/GFiJaUqKlOzGmpLUHD5RTCFgSm3yZaZ4AxqPIamKdf9pUpsJd828x4Rzf18KUopGWv0HCBrBeWSGGRr98Itx4nFaiSeRPZCpU0kNpBFmRhT1itO6NzGpVlC5hA7oJJPCObdaMRZNEpoBFXOwnjcGmTCSSczHcsRHLDmJmL0gwGtiRoyGVnuh0gqLEjKNR1i9Jfuj1yi0TiiapSAkdpqHXUhgQWoYenonLQCuWTOpwSW3oaxZbkuFMvGcJBWzqVmaQam4kocIKsJrhegfPDRxyj5yeSUt4nra4xdM8+l3OtH4kg4WLFJyfalPvWGV29IAlQTOSUKBz0MWa8LglqYoUZau6pqhY2INCeMVe97qWghCmXXslqlP3pAfXtMbHImu3/AEO597JoU1jqRa9VGkU2chUguFBvyKLq/TqPGnGDrJfyVnCKEaK73rC38bymNUoVVFlm3koF0gAbqjiXPUXIDk5k0H1jLqsoWp1GkPZ1jQU0zH3WNWJITPIo7JCWRYHoajYUH7wVabrZFAPCGNnk5QcqWMNYbFE+TNTENnuxWAM/ofQxLZ7uSrvpFNAML+UWKzhLUjVolvkIr/SvRrsR+pbdUVgSZJVhWjDhLJfuiu+YfV6QZNnKbDLSVProNq5GO7ZdGJWIEB994hTZpkvQqGfZLGI5QH6oy3TB5tiOIJUMu0z4hwbUViZNxpd1DEonWoGuhprB5lqJC0EPqCA5HOJLVbAmhp6PApeQHkk6SIjMUkBIThFACMn0DbaQgvFLW1JAcgpJD6gf7Q7tE1xn2TCmdOT1gJIBCc2q7tntBGxj5Mv6y2ebWbJTMKc5iaKB2Cgx+8opNtuCUSf4ecpKh8MwsPBYDeYEWqbaTklySp3OWxprC+ddWIzC7KTmNFPsY1SkirHJw2TKnaLrmyiy0KxEd5QOEPqk5HnA0q6FEv6mLVZ7UpFHOHY5eAjmbMxQ5ZGMeRvkVosQS5yJ7yzmeA2HvGhLJAbLQQahKFTEpNQTk7RNNSiUFKWeQGZOw+ukHqrYU7e7BCoIS58uO0JJ15iYVAVORGjc9oUX/f5USlPi2QGw+sL5K5ktGMUC6fQ+8V48FLUyXJlvtRxaZYClJIdjAy7tSrukgnxjoTawbLAlI6w949we58IsbomSsCtErqkdWD2j3z7JhTNBEGzVOXgRaCV1yg4qkC3bo3KQw4mCbGgYg5p9tETR2kQNhtDU2xo3C0mMhuqIjRI+g7N0llnVafB/nE6+kQwukqb8ymA8zFasVhTL7S+yk5BRSSOIBy5QSZUp3czG1UdeAy9I+d6d8HpSyQjyMJ/SOYpsCCr+4Jwp/wDIj2EKrRaCrvTK6plv6qz9RAtsteKmQ2FIhRQOGHjtrSohqwE7+WortRPNBQkhMpJfiX5ls44kyELbrZYcZEEho7l2yWlscx9qEt4w1TZkkO4I3hqxpCP1MpcMhm3guWQqUlOEUUh2U70IfPlTxh9cl/ypxZ8KtUqoX2rFVvOcCnq5SnKj2gNh+8EyLmWwYpmEDIulQGwJzHOkLyYlyPxZlKNSPRUoEC2iYsoWCkd01B4HSKbdl/z5RwKJmBNCkhpif06/p8oslgv2XOT2VAk6fKEvYLpNb8m+itqdG+b14w7mWoRUbjUUKo57RccHrFkVIBqYZDNOMdMTMuNarZtU7E8D26fhlqb73jtFoQ3eHnXyiOaQQagiFyi5Ra9mxVPgr9pvcpqDllFi/iErQnEAQoAsdyHilXjLBWycnh9d1pUsJoMI7xI+6wnDgliQ+dS/BzbJSASA6T+VXyOsBSpBSHUgnNtvvhHFstAJCgcQyzfLJ+MSSLaSyfLccQYJoYlsQzqxCmThGpOgG/GGkxRXQ1IzMQTFhCCaBvijA0IbRKq6s9hpA1qmsGTnEM+1lSicwDnvWIFW4BBKs/c7DjFEIryc9+AazoUpb5NrtC3pheJIdHI8AdhptAs7pE00IfMsoA0AOnEvWJrYE91Z79PEVi2EKak0SZMn2oqqEEMojOofIsYf3laEmSXokgFPPMN84hvpDy2SO5V+GTfe0JZYXMKUO+gHMxV9XcS8bBN3WcLJUqiE1UeH1MQXhbManyAokbAZCJ70tAQkSUGg7xHxK+ghUYKKt6jZPSqJCXjlMaSqOhByfgyC+47Ajpo0gR0BCxhjRkTCXGQNm0ex3mhM5SS7KI7XHjzgGdZVJLB35R3etvloQsS1BcxGfLdO8LD0pmpSgTMJAyYul+Rqk8MjHl4tVB5oRk68k5QpRZIhjZbtapAU9GGcc2S/kqquVhP9ur8D9Ydyu2hwg1ZsTJ14mHqRDLE7F026zmgJTwKQT5mAZ1pmy0BC5aSkvlxycaRY+pFSosP7m+RLx1Is0pbqTodhGqVC3jb42EsiYJRStKQSQ2TADMsIfWW0iajEOypJ+/CNLsCCHau+ZiKyWYpJpmxblGtpoOMZRdeA623UienthiMlJooeMCI6NIzxrxDJYbH+ogNMHBQJ4wdKmk0ZtxHM9SnATrE7RZGTXBqxpMpTzA9P6iAWbdSKlPOo4iD7RaiRiQQpLO4qGiIzm8PvPSK7bukCZM4omOg0UmbLAqDljRQL2cMaZwpw9DVK3bHKZ0smrvrElrnBKaKSkHUmsJVXghScZIA/xZVUf9xGcs825mAp0tSiCSFp0KS4I+UcmOqwjrk4i3aJ+I5RPaL2woKQdIDf8qY1KutSu0vsIGaj8hqYY5ozSEXRLExwoBmd9X3g6VYwiorxiKWHDIGCVx7y+Ktk8ImmXihCQSXGVPptEzGokKgz5Qhva88XYTllzMat17lRYZGjCF4UhFVqYksNyeHD3hkYmM0uyslzQa/NvrFD6S3ypJKR3tGySOHPeLZeF4gjM60irXld3XrSQMqE8H+/OLcONJ3ImnkdUipIJd/WGU+3KWQomob0h/eF0ITIwAVzG7jf71irLllOeUXwmpkji0MbxvDGlKUUDV4mJkj+HlYj/UmCn9qTrzMaumxhutm0QMn1Og+sLrwtCpkwqNXMDVvSuA/pWp8gxLl4kSiOcG8drWGh3ApK3RG0SpERoiVIaFscdRto5UIklh4EInSaZxkcrAeMgQyyWi0KXNKgMJ4UidTKYLof8p5jT25Qyn2Q9YlSkMCk+YFC8LbYsZiIoStbDXG+S13cpKUJUA6t82O0Hotyl0wk+DxRLBeK5ZdJpqH9oud0X8lSXClgjvDMJ4kZgcaxr2JpYmuOBjLsiz3hgTxZ/LTxhjIlgJoaa7niYT3lbVlhVqF2YFxTnEl2XikApWWfIxzWwmKVjgTARQs2msRpWl38QXp5wrmW2U5ZZJG2R8d4ANrQ9CoeqX3bTyjVE1tIs67a2x5PEBvBJmITqNn1zdsxCRM/PrBiByr7ERHN6QSpQaVLAJzckx3TO1lottrShBUVAAAvXUxR+mE1EwS1IqQGUQaNt5vA9tvJcw4lqoMkgMPLWJbHOQskKBCcJpochQ6MWMDp0hKWoV3Vbly14kKKTuNtiNRwMXG65QnDFKHVrHfSO4f7gn4eQit2e7Djws50bWL3cdhMlLM61aDQRPmaK8SaVm028yQ01LHQjWOOsx9uYQwqB8KW9zB15WIAfiZnXbhFatdvlpJSs4RkSz8vCExjY9NNWB3t0iJUQCEp4mp4lvaFybVi1JPp/sIGtNz/AIgIWlaFDEG0q3a29YI6yXIRjU5PwJbvniPyxQ4pLYxOwq12hEmXjV8XdAzX4HJMULpB0gViJd5hy2RwEa6Q9IiVEkvMOWyBsIqhWSXNTFnx/j13SJ82atkXSXO61KZj0UHU+hGY9/KIZN+4ZoA7mR3L6xX0XgoSurGTv+0cInRV07VMkcvRc7VaglOIlye7y3hLZLGZq2yGZOgGpMA/xS5ixVzQQ0vGf1Mvqk99X9Q7bJ+sJ0OOy5Gpp7g1628LIQiiEUTx48zC/DHMEWdAftPh1aHpaVQDdsyzSOsQpQyTm/yhfMVDO3KEuWJafi7SuWghW0agqpWaGUSgxwExto4FEoXBEjeBAqC5GWsBLgZHkHnze0Y1Ec3vHnG4NIyz1e2ntq/6D7iK/aNfCNxkeRh4KmBKME3fMImIIJBxCoLHOMjIpfBqPSMIwrGgyG1TlFft8ZGQuHBFl+pnWkcjIRkZDkJO1HsK5GALpQDMDgHnGRkM8C/KN3l344u9Xb84yMhEuChF6uRAqWDhNDr5w/uEdhR1c11jcZEK+sryftkHST+kfvUR5L0mUesTXUe8bjIbh+sLH+2Eyz2RxUHgG9C9pW9WDDgOEZGQ/wC4LwzzS0ntHnGkxkZHq+DzfJ2I3pGRkYaOuiY/GHM+xga8C81X3rGRkJX7j/ob9hCnOGFl7vjGRkbPgyABeR/FVziDSMjIJGyNnOI9TGRkaCdgZQUjI/ekajIGQaBoyMjIII/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BUUEhQWFBUVFxgZFRcXFhgYFxgYFxQVFxcXGBcYHCYeFxkjGhcUHy8gIycpLCwsFx4xNTAqNSYrLCkBCQoKDgwOGg8PGi8kHyQsLCwsLCwsLCwsLCwsLCwsLCwsLCwsLCwsLCwsLCwsLCwsLCwpLCwsLCwsLCwsKSwsLP/AABEIAMIBAwMBIgACEQEDEQH/xAAcAAACAgMBAQAAAAAAAAAAAAAEBQMGAAECBwj/xABCEAABAgMGAggEBAQEBgMAAAABAhEAAyEEBRIxQVFhcQYTIjKBkaGxQsHR8CNSguEUFTNiU6Ky8RZDcoOS0gdUwv/EABoBAAMBAQEBAAAAAAAAAAAAAAIDBAEABQb/xAAqEQACAgEDBAEDBAMAAAAAAAAAAQIRAxIhMRMiQVEEMkKBFDNhcSOR8P/aAAwDAQACEQMRAD8AFvCZJWt5Usy0n4SvEx1YkO0DCSNoEReEs5LT/wCQglFoScj6g/OPKui/QyQWdOw8omQgCI0r+2iQL5Rmszpv0dKkg5/flEK7ENFzE8lq+bwXZ54CgSkKANQ7PwcF4mt9olqWTKlmWn8pXj9WyjtYPTFplzUhkTj+tIV60iv37c86cvFQsG21eLTjjWMRvUfJ0VpPP1dG5w+F+RiBV0zRnLV5P7R6dZrQgBQUgKcULkFJ3DUPIxw42EF1mMTPOJcogVBHMERNYj+IPvSPSZ1pQrE0qWAoAMxLEN2kuXSTtlWFy7rlGuBL7gN7QPUHdTajz681/inw9oEBi/WjopIWXILnZRgGd0GT8C1Dmx+kNWWNCKKcoxDrFvX/APHVoIWUYT1YdQLpUA4DsdiQ8J5nRW0JPcfkRDVOPsxphtkpLHKEU0O7VMWA2dSUVSQw2hRdSfx5b/mBrwr8oCL5Zxe+iXQVKZYXMR1kw5vVKXHdA34w5Ug2dQCUYUkhJAGWJgDD7orMC5GJNQSfSnyhf0kXhSSfzD3EU4lqxVNbvc83PFudpul48Di3J/DPKKL0kS0xPM+0X+1qSUHtJ8xFM6T2fFMlhOZJ8mgfkLtNjvFpFctk1kht/kYRWycvEpkhtMq5fOLReNzrYYAVAV9NorNuu2aCpZdKDkT7ekRY6PYxXH46i+bOZS5uEdkPziz3ElXbKs8CRSuZP0iqSUTMI7YoYuHRlDoXjIJp6P8AWOy7IyJSr5VitbDT94cDotbS5FltTDUSZre0CW+5yi04lFxMGNJDgihLHjlFjst4rWi0Y5i1KWlJU61drtAKJALGlC+bxVCcUl/RJkxuTf8AYtV0UtyQ5s1qH/am/SNpkpkoeYp1KbM0SC2/KGknplbZQARaZoAAABViAAyACnEVfpD0k/iZxXM71ASEpDsAHZAAB8I2bWSlG17BUFjTcvwGG0y2otPnAt42teAMujtQjbhCeeoPiSX3jhR8IJpPkTG47pjSXe6gGoriSpz5GMhRGQHSj6G9Wfs9L/k87VMo80JjP5FM1kST+lvYxEnpMv8AKPMxKOlih8A8zHnVk9HpXA3/ACRX/wBdH6VKHsY3/K1D/kLH/TNVGJ6aby/837Qd/wATh2KTXjvAvqeje0B/gCPgnj9YPuIw2Y7zxzSgxPaulyULKcJLbERNO6R4ElSklhsRrGd/o3t9gXVn/EUOcr/1VGu1/io8UTB9YY2bpEmYlwkt4REOlkl6pP8A4iM7/RtR9gjr/NKP6iPdEbC5n5UHlNR82g9PSazHNPmiNqvqxnQD9BjtUl9p2iIB1sz/AAVHkUn2VE1lvabKLiXNSWIP4ZIYhiGYgxMbdYzt5KEYi02U5KbkpUdrfozpxAVXqB3sQ5oUPcRoXzL/ADjzhoi0yNJxH/c+sdq6o/8APB5qSfeO1/wZ0kAzL86wuqZiLM5USWAYB+UcC1JOogyZd8lXxSlc0SzEKrhlHISvAFP+lUb1EZ0jmepFMKgpwCaMx1TxbeN2fqa9ZLSvIigCnH92YDE5agZxyro8hsvKZM+ZMDLukDJUwfqSfdEd1ImdJjq778VKThTROwAbyaNXvOE1OGaFodlZAEgsQa5gwiVYCMpqgeKUn2IjarPM/wAUHQYkkeHeMUR+TJcMRL4yfgazrQghgqnEbQLZ2Cys1oQlqEO2/KAVy5gzwHxP/rEE3rdEA8lAfOHT+XPJHTJiYfDjjepIs09YACh2sgCA7E6kjSKj0qtL/hpBLF1EAs7UHlEqbRPSXTLWk7gv/pMCWkzFnFMC33IU/m0IiqdlLsRIkhm7Q4Q1sxIbApQodeOscpBB7x5EwxQsMCSnx+sMlIzjgjv7+rJG0pXqWie6LIkJmHF/URhy2WlRqTwjcxSJisRDqw4QygQzkth8d4hFmQXZakg6AZb6wOp1SNSj5ILXZEAFlVYtFftHR5ZU6VJIVln4aRcE2aWmWACVEEkFq1baukAzZsojDiqx3oflD4OSV2InplKqBbbd0vEEZBLB+Qz84fX50OscqU6rdIxGUtaOr7RMxCQoS1AHshTsDuBSsV63W4Sw+FxTtOxfmIr9vtxWoqLknMkkk0zfwh2PuJpQcHuQqzjIgM4xuGUwbPRUXbwfxiC12DCkmtOMci+R+ZURWi8gpJDqrvHnrVZ6OwA8PEyVbe8IYPReKgO8v0gpKziC2f1TzPvDy1NNllKVJBLd4sPMwgKjjxVd3fWCzecz8x8k/SMafgKhld7S0YVEOCciCPOEqszz+cEfzGZv6CIZ0xSi5bwAHtGKzUjkGOkxwAY7BjQ0dxJIVWIokkZwJsuAeaannHLxizWMSGggDAqJZSi4iFSYmsuYjmcGzlkBnPnESZ6vzHzMbmrpA6jSFpWbdIMXeKgkAFQOpJz5cI2i3r/MTAiiVM5JYMOUYlUFoQrUxrKty9/QRKZyloUSwZmoMz+zwDJEZeM4oCEDM9o+OXp7wtQTewWppGl2iYmrBQ8YJst6g0KW8T9YFstsfvUhhMu5K0u4B4R0qWzRqle6DzNllNU4TopyR+oHTiPWBZ1lASSUgt3k/N/vON2SWRQ1bWDJicDOOyQ3h+z+TQq0mMcW1aKfbky0kKTLpuCKHygJMxJJNQeavkYb3pLVKmKALAh07EENlCK0lQZ0EcSDXiH0i7GrRNMITaVCqVnxLj1BgafOUSF404ny+KmuURqCtBTX/eIMBhqiJsYXrasUoA0BbixavIRXscN7QgrkkDNNeY+IfOE4NIPCqWwOeVtERVGR2IyHk5dUWYRILMI6QI7jzj0bZyLOnaNiSNo6EbaMOtnPUDYUrG+qA0G8YtMYERhpvDGRtoxo40HniIkiJ54iNKY4YjCI7k6xyUGOpSDWMClwCmNOI6MoxoSTBAHC+ETSlM3n6Q66Ny5SVHrpJmZMSCw3+2i3i2yEthlNyCfdhC5zUUalbKNIvNeEkhJ0LpERWy8esThwIDapDH3iz3vdkmYCUI6pW7jCa6pHygW6OipEx+uQFYgwwkvy3gVlhyZ02mJ7Hdc1QxiWsgCnZP2YDKSVkFw2hzj0KbMWheDrHZQSWSM9qxBeqULUesUlhUA000LRnXfo7plWscrEsDz5DP0hPfNsKpilDMnstsMvSLUrqkqzGHJ0glydKxu3SJabd1SEKqpDM2EBQSda6mDhOtwZQsrckTJS8EyWcYA5doAjLgYc2RC0hygpfLVJ8I30ztbWg4QKpSXcuaNkOUI0XhNfsnwSmNTc42ztGl7FtkWpx3WPpDAkTJeBYZWaTTPbxFIQixrWErZSDhGJC3DPktL5oPoabR1LsypZBeuYGkTyxp8MYsjjyg8zJktBUhgtIIyBcZ6ihyPnFZnzTPmY5qitQoxYYRs0XBE8MCQyVUY5bH39YVz+jqytRlEBmz2LsXHl4GDhkajTAlBarK5apay1ezk1KQNarnyKSfKLEuxrQoJWgqUSQUgPtlvHFplBD0IGo1BhqyMW4pFQwKlqc6QNPuFZUcHdNU8jp4ZRZ50kLIZLv9mJ5shk0+Go5aj5w+OR8ipxTVFNFwTxRj6xkXVMykZDOpIRSA0x0DE0m5pyspaoPk9FJxzATzMSucVyy9QbFZWIzrRFjtnRUEgmcnIOAnX1jJXRWUKlZPpCnmgkGsUmVwzeENrs6OT7QkqlJBAzcgV2D6w6/lVmSgfhjEDmSST4ZRaOiuEoUEgABQoA2kA/kJp6QnicVbPL5dmUQaFwWIasSybomqLBJruQB5mLNapjTVgUZSvQxykPmdH9YHrP0GsSXkQL6OzAWVhDf3A+0H3Z0YCpkvEoKBUMSQDk4o/ERPalpHxDz1ju47Uk2mUBXtp333jtcma4pBXTC4JYnjq0pljAHCaDM1bdoQKsCBTMRYOnN5YLW2FzgTru/jFUm22Yck4eY+sdj1NAjGVZpYIdIDkB2BbwMOekF0ossxKZZ7Kku6mzBIO3CKiq0q1WByr7Rb+nksTJNkmspTpI7PFKFbHjGSW6TfIViuZbkIH9QYuBf25+kByr2Q47yoFTYlE9mUw3WX9/pDO6LoUqakKIwu6sKSzDMOzcI1qJlsYXjO6mVKmMkrmv+Gp+ykiin3FKcYksd5LE+VKODCCnNIxVOTs4hff6hNn4jiIT2Uh2FD8zEsppakLOMYVAl+1RxR84FJbBOMiK3F7crtLYTcsk5jzji97KVTlkcM+QgubNSqctQDhRNQNDqxq8S3ggpQkhLigUoZp5wOtppUcsblwJJ11rKUAEAfMw8tVjR/Ey55LqCUvqBhGEnnEdvQpSUYgAwyBq328M7tuuVhQrGpPWEljhbC7NzfWCeS1yC8comrs6P2ebNxLWmYEhmU+WYBeo1iRHQCXjUUTTUukYUhhsDvxh3LuhILuSs1qAE03Ay5wLbLUULDqLg5AMkwi3ezB1yT4BL0uYtjd+qRhVRyQaEtk2/OKvZ1plLBKDMR+V98iIuFovcpNE4krDguGzyr91ivruAjtdWFB3AGfAVzHIQyEqe72GunGqDLXOlzpOFCFIUA4SoNkWI4a5tnAVntHZCi5wd8JoSnVvIK84Z/xMsrAnSxVLFJSxGxYtUbwBauqk2nsf01JGbliedWf/AFHaHY3GqSf5ETi7CJs0rbD2aZu7jSoyhfNu5WFSU65uXTThl6PDm67PIwqSpwtLsQSMSD3eFMvCFd5zupNFYgaFtPLP9oFuV0jklQmVYcDqcOa02jci75sxK1JSSmWHUrQeJ14QaZfWArJADNzOwELrTaChJS5AUXKXLONWirE0+SbIn4Fa5SgeyzaV9IyOFzC8ZFJPaPYpEpK5LBIfC4OrtFWm2jj6fWHPQ68eslB6FJKSHdtvSKl0mkzZdqmoBVhxOlgEhlVHaPNvCPH0XNpnrxk0EJtLmuVeEQzbyQM1JHi8IFo/MoeKio+lI0FJGpPIBP1MP6SO1D2dfkthhClNsGGW5i0dArZ1gmUZinV9DHniZgJol+bqi79AZ2BSxM7GJsLhgWd4DJFRi6MbsQXzOmC0TQHAC1jICmI6mF6io5q/zE+gh5elzqm2mcpPcxqOIBwxO5iJfR4pDsVeKf8A8kxqlFJHbiZISM3PJh9TDLo/NSLTKOCgWDiOIkQyk3YlIBKQx1TXwrkYMkWAEghqb55sIVPPFbDo4ZPcVdOLQV2slChhwJDg6sXyhOi6wwVMUqtQ2viYvV1WE4y6qKGhyia39GUr7iglgxDUJzfRoQvmRhUTJYlF02Ve57ukFKz1YKkoUU4iVAkKTVuRZoY2q9UoAlqddKIJYIJyyNKPQbxZuiVil2fFLmBGJRdJIBNWBS5GVBSLIkYa9WEjMmlPKGaoz7rtCZZXj7dJ5rdcqSoqC1gEhgFuCHYgvk4iw3fc8oTcKCAnD2u0C5fTl84XT7Ii02xUw4SlagAM6BkuRuwhhbLnkBTIRibNwAfMaQuc1yhml7J7NjOb0Ws6gQUAE6ihplwiuWnoTNKylJBRoSWB8NDBUqcqUQRMWUJLlOaSBoH+TRYbuv2RNAwrAJ0ND6xsZ3wA3lxebKPedxTJHaKGTSoLj9vGFlovJ0lAcKIYEHXMDxj1G12mXkopY5uxBHHSPOekVwypM9C5S1VJKkkDCAQ6cKtG4wyFPk2GVtpsmt9gXLs8rGp14ATkSQcwdf8AaOryWEKQhv6aEilWLVpzMSz56FIkzFKLChar4aM7cI7l2QzJiieyFsQvgTuOGhjGqW46U23Z3YTNKTNC8ErIO/Kif9o6vNC+rUSoLQoCraBTlhw4GOrxkTVuEomUZjiAQkAZAa83zhbLsdoCFqUoykirnIklshUc2h0Y+hbUau9yOTaV4WRhIS6m+IJAJVQ8ATrlBa74dDLQXaigWLcQXBHKBp13gBK3CSaLCajnSgcR1Y1YUEP3T2Q3ZyekKk0nXk6trZIpRWghKnBGtCPCo8oFVYcctWJISoJoXoSOFc6+cZMtxD0oc+cAzlgqJSqrVc6cjmIOLkwXRAiaVJIchSONSNRxoH8I4nWxagARhG4yPI6xxMSR2ywIzAp2SaEjRi3mYgVefVAjNLOlJqGOY8C/pFyV7okfolmzglNC+0LJlvJPbqDrCqfbytRUOzVwBk0aF4dkk+EPUF5J5N+A6ZaJYP7xkLAp67xkM6f8ga/4PT+htpaYoaFizAV5jOJ+ntyKnLlzJbDslKsVMi4I3zPlGSLVhUDoNoZX3bkTJCQkuXfwYx4jm1LUj1nDwUqydF3qtZHAAD1JguXd0uUoEWcTWzxrBB8EmGi7KwSXdwDlTziWVKSc6RrzNh9JGrHZQUJISElXwpGHDw3g+03X1YQpqg15HV46lzmID5/dDpEs62FTJmAlI+JIrnkoRO3JsJrTwEyejyVJpMIxp4Zv9iIP+HZwoMJ2L5w8uu0SlBkNTTXyMMEMziJnOSdMmlmlFnn5sMxEzCpJCjkNxvs0Opl0rSy1qSSWFM984fIWlUyqQ4GdCQD8oltUmTg7bYebQVvItgv1Di1sVyQkpWGG4jmdY1BZUtRTXLJucM7bYEJS6CSKFiXodQfKNWiypnSSvKYnP+5gKEchEmht0ULOtpeHtwcyrOkAEhw2bv6mDzbSpNSCkhuPpCCwWsOACE4vI+GUF2hTZEn28NoH/JHZWBPFqlucy7rldYJiElCgp6OH3cZNyhTes9HXEE9rMByHHzg+yXglU5KRVTElTvkOFIq3SSeBaMwC1KOrXJ6CL8GOThUglan7Gv8AGpZ1sPyg/TUwnnAFeNIIrqWD7wNZbQCoHApbfEVP7Zcob2hcqYlIAUhQ3DhuY+kURxKHAcozfg5klU1YSQVVDnQOYnvWxiapXaarAEOG2plDK6pgTLU4BOi0kFJpTkYjCR1IUkFSiXUoOwrkdPGNUmhKbUrQsn3er+FWhQyLggguGGTcsuMKv5kZCEkOyuJo+Xy5vFumWdfUhYKcw4zLO0HyOjkq0JedLSrwKT4lLP4weuK4Y1fIjG3kVlWsfShQYqSFtk5wnniGY5vDK+73RMkFIxOsCgzGr0z8IU3tZhImLlsyQTgBr2dKnhAF4TDLSnRKwDkzHgctqO8dGTfBR0sMmmhpZbehaVJo7Bq+vCIf4kAYWDNnxEI7J2Q7Fyc9oYglQBIgumrskyrS6RHPrRm5QFOlFNctoNmzcOWcLLdbgKq+kPgvRMyC2T0pRiUavrrv4QimWwzHSdKp8qjxHsIFvq2Y2ILiAkW4sK1DNF0INImnNNkmaqUGvCIbROc0yGUSW6axpTExPB9ICBhyQpsKTbVAMPaMiAJjIZRNZ7NY2md2vCJZkghOE6EjwzEKEzwk4gSCNQWP7xKb0xDEVZfEMv1DNJ45R884Pwe8pW9yxybtSAAtZLCgHHnEsqUkJNOyDmc/GBruvTYhYI2h3ZbUFhiGJ4UiOc/A9qUd+UJ5diJUShi/dL0840uwTklyh+IYw9VZ1JHZUGGmEZRJLnftAPM0Lc/KFirtmd5wTm23IxMi+Jks4Vh+ebc9YZgNxhVfMvJYfYjNnyMAp29wYtTdSQVLnYy8sudnr66wHfS1rTUVGbfMQAAW7BL6NE9omEoqXVrV4owx7rR2WGkPn3qP4dKQj4UuTRmZ23MRXXeaEpdamclhuMstXgE2pTJyyGjvzJyjglNVJQRxBc+sB0lds6lp0pGSbKlC3lpLFRKesOWbBKBUtxjdpdRwKKy9WYJHNnygUDtg9YXORUCObKqKPFoRZArCo1oKnPm/GG8GOdciez9VJ7RITplvTR4pnS8EzTM/5ZwgKSx5sYuHSSwEJBZnUAKvWEdou1UpQGpAyyI+Y0h8GlTNhkp2CXFdJR2sZKFMEgFgSWz2z3ia33WgnsrKAKYWJqD8NX8IsV19GlTEhWBKUqzwsHApVOWYG0Lb1uvBMMrPICheuTDN65DwhkZp8gZPkz19j/ALZgJYVhKiSk56gMTp2dN4Pl9KTLTg6sFQACTRBJdmJcBXrFdvC8TK7CVHPC2WE0+usEmfKQUlScahVJNU1NWNWPhHT3qkVYMTkm8q3/70NbX0wnIASJUtaifxMIJAbMEO9QRURZ7j6QItUnHWUzhSCoAho8ovm80qm9YkkLSwFHdo5uy2TZBKsYJXXCe07iuJOTZcYF4Lj6YOXDF8Hqd7WuTMSUlCVNRyAfI6QitA/DIQeyDkACkaVf8AeAro6UpX+GECUtWoqDrR6pyyqOIiSdfDEpAxVcq0f2JhahJOmI+lUc/wiQlONCQSaMGAT+YpyECz7clylOkST7QVAkF99/GFiJaUqKlOzGmpLUHD5RTCFgSm3yZaZ4AxqPIamKdf9pUpsJd828x4Rzf18KUopGWv0HCBrBeWSGGRr98Itx4nFaiSeRPZCpU0kNpBFmRhT1itO6NzGpVlC5hA7oJJPCObdaMRZNEpoBFXOwnjcGmTCSSczHcsRHLDmJmL0gwGtiRoyGVnuh0gqLEjKNR1i9Jfuj1yi0TiiapSAkdpqHXUhgQWoYenonLQCuWTOpwSW3oaxZbkuFMvGcJBWzqVmaQam4kocIKsJrhegfPDRxyj5yeSUt4nra4xdM8+l3OtH4kg4WLFJyfalPvWGV29IAlQTOSUKBz0MWa8LglqYoUZau6pqhY2INCeMVe97qWghCmXXslqlP3pAfXtMbHImu3/AEO597JoU1jqRa9VGkU2chUguFBvyKLq/TqPGnGDrJfyVnCKEaK73rC38bymNUoVVFlm3koF0gAbqjiXPUXIDk5k0H1jLqsoWp1GkPZ1jQU0zH3WNWJITPIo7JCWRYHoajYUH7wVabrZFAPCGNnk5QcqWMNYbFE+TNTENnuxWAM/ofQxLZ7uSrvpFNAML+UWKzhLUjVolvkIr/SvRrsR+pbdUVgSZJVhWjDhLJfuiu+YfV6QZNnKbDLSVProNq5GO7ZdGJWIEB994hTZpkvQqGfZLGI5QH6oy3TB5tiOIJUMu0z4hwbUViZNxpd1DEonWoGuhprB5lqJC0EPqCA5HOJLVbAmhp6PApeQHkk6SIjMUkBIThFACMn0DbaQgvFLW1JAcgpJD6gf7Q7tE1xn2TCmdOT1gJIBCc2q7tntBGxj5Mv6y2ebWbJTMKc5iaKB2Cgx+8opNtuCUSf4ecpKh8MwsPBYDeYEWqbaTklySp3OWxprC+ddWIzC7KTmNFPsY1SkirHJw2TKnaLrmyiy0KxEd5QOEPqk5HnA0q6FEv6mLVZ7UpFHOHY5eAjmbMxQ5ZGMeRvkVosQS5yJ7yzmeA2HvGhLJAbLQQahKFTEpNQTk7RNNSiUFKWeQGZOw+ukHqrYU7e7BCoIS58uO0JJ15iYVAVORGjc9oUX/f5USlPi2QGw+sL5K5ktGMUC6fQ+8V48FLUyXJlvtRxaZYClJIdjAy7tSrukgnxjoTawbLAlI6w949we58IsbomSsCtErqkdWD2j3z7JhTNBEGzVOXgRaCV1yg4qkC3bo3KQw4mCbGgYg5p9tETR2kQNhtDU2xo3C0mMhuqIjRI+g7N0llnVafB/nE6+kQwukqb8ymA8zFasVhTL7S+yk5BRSSOIBy5QSZUp3czG1UdeAy9I+d6d8HpSyQjyMJ/SOYpsCCr+4Jwp/wDIj2EKrRaCrvTK6plv6qz9RAtsteKmQ2FIhRQOGHjtrSohqwE7+WortRPNBQkhMpJfiX5ls44kyELbrZYcZEEho7l2yWlscx9qEt4w1TZkkO4I3hqxpCP1MpcMhm3guWQqUlOEUUh2U70IfPlTxh9cl/ypxZ8KtUqoX2rFVvOcCnq5SnKj2gNh+8EyLmWwYpmEDIulQGwJzHOkLyYlyPxZlKNSPRUoEC2iYsoWCkd01B4HSKbdl/z5RwKJmBNCkhpif06/p8oslgv2XOT2VAk6fKEvYLpNb8m+itqdG+b14w7mWoRUbjUUKo57RccHrFkVIBqYZDNOMdMTMuNarZtU7E8D26fhlqb73jtFoQ3eHnXyiOaQQagiFyi5Ra9mxVPgr9pvcpqDllFi/iErQnEAQoAsdyHilXjLBWycnh9d1pUsJoMI7xI+6wnDgliQ+dS/BzbJSASA6T+VXyOsBSpBSHUgnNtvvhHFstAJCgcQyzfLJ+MSSLaSyfLccQYJoYlsQzqxCmThGpOgG/GGkxRXQ1IzMQTFhCCaBvijA0IbRKq6s9hpA1qmsGTnEM+1lSicwDnvWIFW4BBKs/c7DjFEIryc9+AazoUpb5NrtC3pheJIdHI8AdhptAs7pE00IfMsoA0AOnEvWJrYE91Z79PEVi2EKak0SZMn2oqqEEMojOofIsYf3laEmSXokgFPPMN84hvpDy2SO5V+GTfe0JZYXMKUO+gHMxV9XcS8bBN3WcLJUqiE1UeH1MQXhbManyAokbAZCJ70tAQkSUGg7xHxK+ghUYKKt6jZPSqJCXjlMaSqOhByfgyC+47Ajpo0gR0BCxhjRkTCXGQNm0ex3mhM5SS7KI7XHjzgGdZVJLB35R3etvloQsS1BcxGfLdO8LD0pmpSgTMJAyYul+Rqk8MjHl4tVB5oRk68k5QpRZIhjZbtapAU9GGcc2S/kqquVhP9ur8D9Ydyu2hwg1ZsTJ14mHqRDLE7F026zmgJTwKQT5mAZ1pmy0BC5aSkvlxycaRY+pFSosP7m+RLx1Is0pbqTodhGqVC3jb42EsiYJRStKQSQ2TADMsIfWW0iajEOypJ+/CNLsCCHau+ZiKyWYpJpmxblGtpoOMZRdeA623UienthiMlJooeMCI6NIzxrxDJYbH+ogNMHBQJ4wdKmk0ZtxHM9SnATrE7RZGTXBqxpMpTzA9P6iAWbdSKlPOo4iD7RaiRiQQpLO4qGiIzm8PvPSK7bukCZM4omOg0UmbLAqDljRQL2cMaZwpw9DVK3bHKZ0smrvrElrnBKaKSkHUmsJVXghScZIA/xZVUf9xGcs825mAp0tSiCSFp0KS4I+UcmOqwjrk4i3aJ+I5RPaL2woKQdIDf8qY1KutSu0vsIGaj8hqYY5ozSEXRLExwoBmd9X3g6VYwiorxiKWHDIGCVx7y+Ktk8ImmXihCQSXGVPptEzGokKgz5Qhva88XYTllzMat17lRYZGjCF4UhFVqYksNyeHD3hkYmM0uyslzQa/NvrFD6S3ypJKR3tGySOHPeLZeF4gjM60irXld3XrSQMqE8H+/OLcONJ3ImnkdUipIJd/WGU+3KWQomob0h/eF0ITIwAVzG7jf71irLllOeUXwmpkji0MbxvDGlKUUDV4mJkj+HlYj/UmCn9qTrzMaumxhutm0QMn1Og+sLrwtCpkwqNXMDVvSuA/pWp8gxLl4kSiOcG8drWGh3ApK3RG0SpERoiVIaFscdRto5UIklh4EInSaZxkcrAeMgQyyWi0KXNKgMJ4UidTKYLof8p5jT25Qyn2Q9YlSkMCk+YFC8LbYsZiIoStbDXG+S13cpKUJUA6t82O0Hotyl0wk+DxRLBeK5ZdJpqH9oud0X8lSXClgjvDMJ4kZgcaxr2JpYmuOBjLsiz3hgTxZ/LTxhjIlgJoaa7niYT3lbVlhVqF2YFxTnEl2XikApWWfIxzWwmKVjgTARQs2msRpWl38QXp5wrmW2U5ZZJG2R8d4ANrQ9CoeqX3bTyjVE1tIs67a2x5PEBvBJmITqNn1zdsxCRM/PrBiByr7ERHN6QSpQaVLAJzckx3TO1lottrShBUVAAAvXUxR+mE1EwS1IqQGUQaNt5vA9tvJcw4lqoMkgMPLWJbHOQskKBCcJpochQ6MWMDp0hKWoV3Vbly14kKKTuNtiNRwMXG65QnDFKHVrHfSO4f7gn4eQit2e7Djws50bWL3cdhMlLM61aDQRPmaK8SaVm028yQ01LHQjWOOsx9uYQwqB8KW9zB15WIAfiZnXbhFatdvlpJSs4RkSz8vCExjY9NNWB3t0iJUQCEp4mp4lvaFybVi1JPp/sIGtNz/AIgIWlaFDEG0q3a29YI6yXIRjU5PwJbvniPyxQ4pLYxOwq12hEmXjV8XdAzX4HJMULpB0gViJd5hy2RwEa6Q9IiVEkvMOWyBsIqhWSXNTFnx/j13SJ82atkXSXO61KZj0UHU+hGY9/KIZN+4ZoA7mR3L6xX0XgoSurGTv+0cInRV07VMkcvRc7VaglOIlye7y3hLZLGZq2yGZOgGpMA/xS5ixVzQQ0vGf1Mvqk99X9Q7bJ+sJ0OOy5Gpp7g1628LIQiiEUTx48zC/DHMEWdAftPh1aHpaVQDdsyzSOsQpQyTm/yhfMVDO3KEuWJafi7SuWghW0agqpWaGUSgxwExto4FEoXBEjeBAqC5GWsBLgZHkHnze0Y1Ec3vHnG4NIyz1e2ntq/6D7iK/aNfCNxkeRh4KmBKME3fMImIIJBxCoLHOMjIpfBqPSMIwrGgyG1TlFft8ZGQuHBFl+pnWkcjIRkZDkJO1HsK5GALpQDMDgHnGRkM8C/KN3l344u9Xb84yMhEuChF6uRAqWDhNDr5w/uEdhR1c11jcZEK+sryftkHST+kfvUR5L0mUesTXUe8bjIbh+sLH+2Eyz2RxUHgG9C9pW9WDDgOEZGQ/wC4LwzzS0ntHnGkxkZHq+DzfJ2I3pGRkYaOuiY/GHM+xga8C81X3rGRkJX7j/ob9hCnOGFl7vjGRkbPgyABeR/FVziDSMjIJGyNnOI9TGRkaCdgZQUjI/ekajIGQaBoyMjIII//2Q=="/>
          <p:cNvSpPr>
            <a:spLocks noChangeAspect="1" noChangeArrowheads="1"/>
          </p:cNvSpPr>
          <p:nvPr/>
        </p:nvSpPr>
        <p:spPr bwMode="auto">
          <a:xfrm>
            <a:off x="1524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://upload.wikimedia.org/wikipedia/commons/thumb/2/2e/San_Diego_Zoo_entrance_elephant.jpg/280px-San_Diego_Zoo_entrance_eleph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819128" cy="218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05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to the new stand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to the cathedral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to the zoo</a:t>
            </a:r>
            <a:br>
              <a:rPr lang="en-US" i="1" dirty="0" smtClean="0"/>
            </a:br>
            <a:r>
              <a:rPr lang="en-US" i="1" dirty="0" smtClean="0"/>
              <a:t>	to the restaurant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to the station</a:t>
            </a:r>
            <a:br>
              <a:rPr lang="en-US" i="1" dirty="0" smtClean="0"/>
            </a:br>
            <a:r>
              <a:rPr lang="en-US" i="1" dirty="0" smtClean="0"/>
              <a:t>	to the bus stop</a:t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  <a:latin typeface="Graffiti Treat" pitchFamily="2" charset="0"/>
              </a:rPr>
              <a:t>Tocca</a:t>
            </a:r>
            <a:r>
              <a:rPr lang="en-US" dirty="0" smtClean="0">
                <a:solidFill>
                  <a:srgbClr val="FF0000"/>
                </a:solidFill>
                <a:latin typeface="Graffiti Treat" pitchFamily="2" charset="0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latin typeface="Graffiti Treat" pitchFamily="2" charset="0"/>
              </a:rPr>
              <a:t>te</a:t>
            </a:r>
            <a:r>
              <a:rPr lang="en-US" dirty="0" smtClean="0">
                <a:solidFill>
                  <a:srgbClr val="FF0000"/>
                </a:solidFill>
                <a:latin typeface="Graffiti Treat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raffiti Treat" pitchFamily="2" charset="0"/>
                <a:sym typeface="Wingdings" pitchFamily="2" charset="2"/>
              </a:rPr>
              <a:t></a:t>
            </a:r>
            <a:endParaRPr lang="en-US" dirty="0" smtClean="0">
              <a:solidFill>
                <a:srgbClr val="FF0000"/>
              </a:solidFill>
              <a:latin typeface="Graffiti Treat" pitchFamily="2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4057710"/>
              </p:ext>
            </p:extLst>
          </p:nvPr>
        </p:nvGraphicFramePr>
        <p:xfrm>
          <a:off x="107504" y="908720"/>
          <a:ext cx="8928992" cy="193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660"/>
                <a:gridCol w="959313"/>
                <a:gridCol w="839399"/>
                <a:gridCol w="1116124"/>
                <a:gridCol w="1116124"/>
                <a:gridCol w="1116124"/>
                <a:gridCol w="1116124"/>
                <a:gridCol w="11161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PREPOSITION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DEFINITE ARTICLE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gli</a:t>
                      </a:r>
                      <a:endParaRPr lang="en-US" b="1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</a:p>
                    <a:p>
                      <a:pPr algn="ctr"/>
                      <a:r>
                        <a:rPr lang="en-US" dirty="0" smtClean="0"/>
                        <a:t>(to/ at)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smtClean="0"/>
                        <a:t>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n-US" baseline="0" dirty="0" smtClean="0"/>
                        <a:t>la</a:t>
                      </a:r>
                    </a:p>
                    <a:p>
                      <a:pPr algn="ctr"/>
                      <a:r>
                        <a:rPr lang="en-US" sz="2800" b="1" baseline="0" dirty="0" err="1" smtClean="0"/>
                        <a:t>alla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l’</a:t>
                      </a:r>
                    </a:p>
                    <a:p>
                      <a:pPr algn="ctr"/>
                      <a:r>
                        <a:rPr lang="en-US" sz="2800" b="1" dirty="0" smtClean="0"/>
                        <a:t>all’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lo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2800" b="1" dirty="0" err="1" smtClean="0"/>
                        <a:t>ai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le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alle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gli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err="1" smtClean="0"/>
                        <a:t>agli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397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talk </a:t>
            </a:r>
            <a:r>
              <a:rPr lang="en-US" i="1" dirty="0" smtClean="0">
                <a:solidFill>
                  <a:srgbClr val="FF0000"/>
                </a:solidFill>
              </a:rPr>
              <a:t>about</a:t>
            </a:r>
            <a:r>
              <a:rPr lang="en-US" i="1" dirty="0" smtClean="0"/>
              <a:t> the zoo.</a:t>
            </a:r>
            <a:br>
              <a:rPr lang="en-US" i="1" dirty="0" smtClean="0"/>
            </a:br>
            <a:r>
              <a:rPr lang="en-US" i="1" dirty="0" err="1" smtClean="0"/>
              <a:t>Parlo</a:t>
            </a:r>
            <a:r>
              <a:rPr lang="en-US" i="1" dirty="0" smtClean="0"/>
              <a:t> ___________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>	</a:t>
            </a:r>
            <a:r>
              <a:rPr lang="en-US" i="1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260649"/>
            <a:ext cx="8229600" cy="280831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Graffiti Treat" pitchFamily="2" charset="0"/>
              </a:rPr>
              <a:t>Preposition DI = OF / ABOUT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9978823"/>
              </p:ext>
            </p:extLst>
          </p:nvPr>
        </p:nvGraphicFramePr>
        <p:xfrm>
          <a:off x="107504" y="1052736"/>
          <a:ext cx="8928992" cy="193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660"/>
                <a:gridCol w="959313"/>
                <a:gridCol w="947411"/>
                <a:gridCol w="1008112"/>
                <a:gridCol w="1116124"/>
                <a:gridCol w="1116124"/>
                <a:gridCol w="1116124"/>
                <a:gridCol w="11161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PREPOSITION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DEFINITE ARTICLE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gli</a:t>
                      </a:r>
                      <a:endParaRPr lang="en-US" b="1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err="1" smtClean="0"/>
                        <a:t>di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dirty="0" smtClean="0"/>
                        <a:t>(of/about)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smtClean="0"/>
                        <a:t>del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n-US" baseline="0" dirty="0" smtClean="0"/>
                        <a:t>la</a:t>
                      </a:r>
                    </a:p>
                    <a:p>
                      <a:pPr algn="ctr"/>
                      <a:r>
                        <a:rPr lang="en-US" sz="2800" b="1" baseline="0" dirty="0" err="1" smtClean="0"/>
                        <a:t>della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l’</a:t>
                      </a:r>
                    </a:p>
                    <a:p>
                      <a:pPr algn="ctr"/>
                      <a:r>
                        <a:rPr lang="en-US" sz="2800" b="1" dirty="0" smtClean="0"/>
                        <a:t>dell’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lo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dello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2800" b="1" dirty="0" err="1" smtClean="0"/>
                        <a:t>dei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le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delle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gli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err="1" smtClean="0"/>
                        <a:t>degli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AutoShape 2" descr="data:image/jpeg;base64,/9j/4AAQSkZJRgABAQAAAQABAAD/2wCEAAkGBhQSEBUUEhQWFBUVFxgZFRcXFhgYFxgYFxQVFxcXGBcYHCYeFxkjGhcUHy8gIycpLCwsFx4xNTAqNSYrLCkBCQoKDgwOGg8PGi8kHyQsLCwsLCwsLCwsLCwsLCwsLCwsLCwsLCwsLCwsLCwsLCwsLCwpLCwsLCwsLCwsKSwsLP/AABEIAMIBAwMBIgACEQEDEQH/xAAcAAACAgMBAQAAAAAAAAAAAAAEBQMGAAECBwj/xABCEAABAgMGAggEBAQEBgMAAAABAhEAAyEEBRIxQVFhcQYTIjKBkaGxQsHR8CNSguEUFTNiU6Ky8RZDcoOS0gdUwv/EABoBAAMBAQEBAAAAAAAAAAAAAAIDBAEABQb/xAAqEQACAgEDBAEDBAMAAAAAAAAAAQIRAxIhMRMiQVEEMkKBFDNhcSOR8P/aAAwDAQACEQMRAD8AFvCZJWt5Usy0n4SvEx1YkO0DCSNoEReEs5LT/wCQglFoScj6g/OPKui/QyQWdOw8omQgCI0r+2iQL5Rmszpv0dKkg5/flEK7ENFzE8lq+bwXZ54CgSkKANQ7PwcF4mt9olqWTKlmWn8pXj9WyjtYPTFplzUhkTj+tIV60iv37c86cvFQsG21eLTjjWMRvUfJ0VpPP1dG5w+F+RiBV0zRnLV5P7R6dZrQgBQUgKcULkFJ3DUPIxw42EF1mMTPOJcogVBHMERNYj+IPvSPSZ1pQrE0qWAoAMxLEN2kuXSTtlWFy7rlGuBL7gN7QPUHdTajz681/inw9oEBi/WjopIWXILnZRgGd0GT8C1Dmx+kNWWNCKKcoxDrFvX/APHVoIWUYT1YdQLpUA4DsdiQ8J5nRW0JPcfkRDVOPsxphtkpLHKEU0O7VMWA2dSUVSQw2hRdSfx5b/mBrwr8oCL5Zxe+iXQVKZYXMR1kw5vVKXHdA34w5Ug2dQCUYUkhJAGWJgDD7orMC5GJNQSfSnyhf0kXhSSfzD3EU4lqxVNbvc83PFudpul48Di3J/DPKKL0kS0xPM+0X+1qSUHtJ8xFM6T2fFMlhOZJ8mgfkLtNjvFpFctk1kht/kYRWycvEpkhtMq5fOLReNzrYYAVAV9NorNuu2aCpZdKDkT7ekRY6PYxXH46i+bOZS5uEdkPziz3ElXbKs8CRSuZP0iqSUTMI7YoYuHRlDoXjIJp6P8AWOy7IyJSr5VitbDT94cDotbS5FltTDUSZre0CW+5yi04lFxMGNJDgihLHjlFjst4rWi0Y5i1KWlJU61drtAKJALGlC+bxVCcUl/RJkxuTf8AYtV0UtyQ5s1qH/am/SNpkpkoeYp1KbM0SC2/KGknplbZQARaZoAAABViAAyACnEVfpD0k/iZxXM71ASEpDsAHZAAB8I2bWSlG17BUFjTcvwGG0y2otPnAt42teAMujtQjbhCeeoPiSX3jhR8IJpPkTG47pjSXe6gGoriSpz5GMhRGQHSj6G9Wfs9L/k87VMo80JjP5FM1kST+lvYxEnpMv8AKPMxKOlih8A8zHnVk9HpXA3/ACRX/wBdH6VKHsY3/K1D/kLH/TNVGJ6aby/837Qd/wATh2KTXjvAvqeje0B/gCPgnj9YPuIw2Y7zxzSgxPaulyULKcJLbERNO6R4ElSklhsRrGd/o3t9gXVn/EUOcr/1VGu1/io8UTB9YY2bpEmYlwkt4REOlkl6pP8A4iM7/RtR9gjr/NKP6iPdEbC5n5UHlNR82g9PSazHNPmiNqvqxnQD9BjtUl9p2iIB1sz/AAVHkUn2VE1lvabKLiXNSWIP4ZIYhiGYgxMbdYzt5KEYi02U5KbkpUdrfozpxAVXqB3sQ5oUPcRoXzL/ADjzhoi0yNJxH/c+sdq6o/8APB5qSfeO1/wZ0kAzL86wuqZiLM5USWAYB+UcC1JOogyZd8lXxSlc0SzEKrhlHISvAFP+lUb1EZ0jmepFMKgpwCaMx1TxbeN2fqa9ZLSvIigCnH92YDE5agZxyro8hsvKZM+ZMDLukDJUwfqSfdEd1ImdJjq778VKThTROwAbyaNXvOE1OGaFodlZAEgsQa5gwiVYCMpqgeKUn2IjarPM/wAUHQYkkeHeMUR+TJcMRL4yfgazrQghgqnEbQLZ2Cys1oQlqEO2/KAVy5gzwHxP/rEE3rdEA8lAfOHT+XPJHTJiYfDjjepIs09YACh2sgCA7E6kjSKj0qtL/hpBLF1EAs7UHlEqbRPSXTLWk7gv/pMCWkzFnFMC33IU/m0IiqdlLsRIkhm7Q4Q1sxIbApQodeOscpBB7x5EwxQsMCSnx+sMlIzjgjv7+rJG0pXqWie6LIkJmHF/URhy2WlRqTwjcxSJisRDqw4QygQzkth8d4hFmQXZakg6AZb6wOp1SNSj5ILXZEAFlVYtFftHR5ZU6VJIVln4aRcE2aWmWACVEEkFq1baukAzZsojDiqx3oflD4OSV2InplKqBbbd0vEEZBLB+Qz84fX50OscqU6rdIxGUtaOr7RMxCQoS1AHshTsDuBSsV63W4Sw+FxTtOxfmIr9vtxWoqLknMkkk0zfwh2PuJpQcHuQqzjIgM4xuGUwbPRUXbwfxiC12DCkmtOMci+R+ZURWi8gpJDqrvHnrVZ6OwA8PEyVbe8IYPReKgO8v0gpKziC2f1TzPvDy1NNllKVJBLd4sPMwgKjjxVd3fWCzecz8x8k/SMafgKhld7S0YVEOCciCPOEqszz+cEfzGZv6CIZ0xSi5bwAHtGKzUjkGOkxwAY7BjQ0dxJIVWIokkZwJsuAeaannHLxizWMSGggDAqJZSi4iFSYmsuYjmcGzlkBnPnESZ6vzHzMbmrpA6jSFpWbdIMXeKgkAFQOpJz5cI2i3r/MTAiiVM5JYMOUYlUFoQrUxrKty9/QRKZyloUSwZmoMz+zwDJEZeM4oCEDM9o+OXp7wtQTewWppGl2iYmrBQ8YJst6g0KW8T9YFstsfvUhhMu5K0u4B4R0qWzRqle6DzNllNU4TopyR+oHTiPWBZ1lASSUgt3k/N/vON2SWRQ1bWDJicDOOyQ3h+z+TQq0mMcW1aKfbky0kKTLpuCKHygJMxJJNQeavkYb3pLVKmKALAh07EENlCK0lQZ0EcSDXiH0i7GrRNMITaVCqVnxLj1BgafOUSF404ny+KmuURqCtBTX/eIMBhqiJsYXrasUoA0BbixavIRXscN7QgrkkDNNeY+IfOE4NIPCqWwOeVtERVGR2IyHk5dUWYRILMI6QI7jzj0bZyLOnaNiSNo6EbaMOtnPUDYUrG+qA0G8YtMYERhpvDGRtoxo40HniIkiJ54iNKY4YjCI7k6xyUGOpSDWMClwCmNOI6MoxoSTBAHC+ETSlM3n6Q66Ny5SVHrpJmZMSCw3+2i3i2yEthlNyCfdhC5zUUalbKNIvNeEkhJ0LpERWy8esThwIDapDH3iz3vdkmYCUI6pW7jCa6pHygW6OipEx+uQFYgwwkvy3gVlhyZ02mJ7Hdc1QxiWsgCnZP2YDKSVkFw2hzj0KbMWheDrHZQSWSM9qxBeqULUesUlhUA000LRnXfo7plWscrEsDz5DP0hPfNsKpilDMnstsMvSLUrqkqzGHJ0glydKxu3SJabd1SEKqpDM2EBQSda6mDhOtwZQsrckTJS8EyWcYA5doAjLgYc2RC0hygpfLVJ8I30ztbWg4QKpSXcuaNkOUI0XhNfsnwSmNTc42ztGl7FtkWpx3WPpDAkTJeBYZWaTTPbxFIQixrWErZSDhGJC3DPktL5oPoabR1LsypZBeuYGkTyxp8MYsjjyg8zJktBUhgtIIyBcZ6ihyPnFZnzTPmY5qitQoxYYRs0XBE8MCQyVUY5bH39YVz+jqytRlEBmz2LsXHl4GDhkajTAlBarK5apay1ezk1KQNarnyKSfKLEuxrQoJWgqUSQUgPtlvHFplBD0IGo1BhqyMW4pFQwKlqc6QNPuFZUcHdNU8jp4ZRZ50kLIZLv9mJ5shk0+Go5aj5w+OR8ipxTVFNFwTxRj6xkXVMykZDOpIRSA0x0DE0m5pyspaoPk9FJxzATzMSucVyy9QbFZWIzrRFjtnRUEgmcnIOAnX1jJXRWUKlZPpCnmgkGsUmVwzeENrs6OT7QkqlJBAzcgV2D6w6/lVmSgfhjEDmSST4ZRaOiuEoUEgABQoA2kA/kJp6QnicVbPL5dmUQaFwWIasSybomqLBJruQB5mLNapjTVgUZSvQxykPmdH9YHrP0GsSXkQL6OzAWVhDf3A+0H3Z0YCpkvEoKBUMSQDk4o/ERPalpHxDz1ju47Uk2mUBXtp333jtcma4pBXTC4JYnjq0pljAHCaDM1bdoQKsCBTMRYOnN5YLW2FzgTru/jFUm22Yck4eY+sdj1NAjGVZpYIdIDkB2BbwMOekF0ossxKZZ7Kku6mzBIO3CKiq0q1WByr7Rb+nksTJNkmspTpI7PFKFbHjGSW6TfIViuZbkIH9QYuBf25+kByr2Q47yoFTYlE9mUw3WX9/pDO6LoUqakKIwu6sKSzDMOzcI1qJlsYXjO6mVKmMkrmv+Gp+ykiin3FKcYksd5LE+VKODCCnNIxVOTs4hff6hNn4jiIT2Uh2FD8zEsppakLOMYVAl+1RxR84FJbBOMiK3F7crtLYTcsk5jzji97KVTlkcM+QgubNSqctQDhRNQNDqxq8S3ggpQkhLigUoZp5wOtppUcsblwJJ11rKUAEAfMw8tVjR/Ey55LqCUvqBhGEnnEdvQpSUYgAwyBq328M7tuuVhQrGpPWEljhbC7NzfWCeS1yC8comrs6P2ebNxLWmYEhmU+WYBeo1iRHQCXjUUTTUukYUhhsDvxh3LuhILuSs1qAE03Ay5wLbLUULDqLg5AMkwi3ezB1yT4BL0uYtjd+qRhVRyQaEtk2/OKvZ1plLBKDMR+V98iIuFovcpNE4krDguGzyr91ivruAjtdWFB3AGfAVzHIQyEqe72GunGqDLXOlzpOFCFIUA4SoNkWI4a5tnAVntHZCi5wd8JoSnVvIK84Z/xMsrAnSxVLFJSxGxYtUbwBauqk2nsf01JGbliedWf/AFHaHY3GqSf5ETi7CJs0rbD2aZu7jSoyhfNu5WFSU65uXTThl6PDm67PIwqSpwtLsQSMSD3eFMvCFd5zupNFYgaFtPLP9oFuV0jklQmVYcDqcOa02jci75sxK1JSSmWHUrQeJ14QaZfWArJADNzOwELrTaChJS5AUXKXLONWirE0+SbIn4Fa5SgeyzaV9IyOFzC8ZFJPaPYpEpK5LBIfC4OrtFWm2jj6fWHPQ68eslB6FJKSHdtvSKl0mkzZdqmoBVhxOlgEhlVHaPNvCPH0XNpnrxk0EJtLmuVeEQzbyQM1JHi8IFo/MoeKio+lI0FJGpPIBP1MP6SO1D2dfkthhClNsGGW5i0dArZ1gmUZinV9DHniZgJol+bqi79AZ2BSxM7GJsLhgWd4DJFRi6MbsQXzOmC0TQHAC1jICmI6mF6io5q/zE+gh5elzqm2mcpPcxqOIBwxO5iJfR4pDsVeKf8A8kxqlFJHbiZISM3PJh9TDLo/NSLTKOCgWDiOIkQyk3YlIBKQx1TXwrkYMkWAEghqb55sIVPPFbDo4ZPcVdOLQV2slChhwJDg6sXyhOi6wwVMUqtQ2viYvV1WE4y6qKGhyia39GUr7iglgxDUJzfRoQvmRhUTJYlF02Ve57ukFKz1YKkoUU4iVAkKTVuRZoY2q9UoAlqddKIJYIJyyNKPQbxZuiVil2fFLmBGJRdJIBNWBS5GVBSLIkYa9WEjMmlPKGaoz7rtCZZXj7dJ5rdcqSoqC1gEhgFuCHYgvk4iw3fc8oTcKCAnD2u0C5fTl84XT7Ii02xUw4SlagAM6BkuRuwhhbLnkBTIRibNwAfMaQuc1yhml7J7NjOb0Ws6gQUAE6ihplwiuWnoTNKylJBRoSWB8NDBUqcqUQRMWUJLlOaSBoH+TRYbuv2RNAwrAJ0ND6xsZ3wA3lxebKPedxTJHaKGTSoLj9vGFlovJ0lAcKIYEHXMDxj1G12mXkopY5uxBHHSPOekVwypM9C5S1VJKkkDCAQ6cKtG4wyFPk2GVtpsmt9gXLs8rGp14ATkSQcwdf8AaOryWEKQhv6aEilWLVpzMSz56FIkzFKLChar4aM7cI7l2QzJiieyFsQvgTuOGhjGqW46U23Z3YTNKTNC8ErIO/Kif9o6vNC+rUSoLQoCraBTlhw4GOrxkTVuEomUZjiAQkAZAa83zhbLsdoCFqUoykirnIklshUc2h0Y+hbUau9yOTaV4WRhIS6m+IJAJVQ8ATrlBa74dDLQXaigWLcQXBHKBp13gBK3CSaLCajnSgcR1Y1YUEP3T2Q3ZyekKk0nXk6trZIpRWghKnBGtCPCo8oFVYcctWJISoJoXoSOFc6+cZMtxD0oc+cAzlgqJSqrVc6cjmIOLkwXRAiaVJIchSONSNRxoH8I4nWxagARhG4yPI6xxMSR2ywIzAp2SaEjRi3mYgVefVAjNLOlJqGOY8C/pFyV7okfolmzglNC+0LJlvJPbqDrCqfbytRUOzVwBk0aF4dkk+EPUF5J5N+A6ZaJYP7xkLAp67xkM6f8ga/4PT+htpaYoaFizAV5jOJ+ntyKnLlzJbDslKsVMi4I3zPlGSLVhUDoNoZX3bkTJCQkuXfwYx4jm1LUj1nDwUqydF3qtZHAAD1JguXd0uUoEWcTWzxrBB8EmGi7KwSXdwDlTziWVKSc6RrzNh9JGrHZQUJISElXwpGHDw3g+03X1YQpqg15HV46lzmID5/dDpEs62FTJmAlI+JIrnkoRO3JsJrTwEyejyVJpMIxp4Zv9iIP+HZwoMJ2L5w8uu0SlBkNTTXyMMEMziJnOSdMmlmlFnn5sMxEzCpJCjkNxvs0Opl0rSy1qSSWFM984fIWlUyqQ4GdCQD8oltUmTg7bYebQVvItgv1Di1sVyQkpWGG4jmdY1BZUtRTXLJucM7bYEJS6CSKFiXodQfKNWiypnSSvKYnP+5gKEchEmht0ULOtpeHtwcyrOkAEhw2bv6mDzbSpNSCkhuPpCCwWsOACE4vI+GUF2hTZEn28NoH/JHZWBPFqlucy7rldYJiElCgp6OH3cZNyhTes9HXEE9rMByHHzg+yXglU5KRVTElTvkOFIq3SSeBaMwC1KOrXJ6CL8GOThUglan7Gv8AGpZ1sPyg/TUwnnAFeNIIrqWD7wNZbQCoHApbfEVP7Zcob2hcqYlIAUhQ3DhuY+kURxKHAcozfg5klU1YSQVVDnQOYnvWxiapXaarAEOG2plDK6pgTLU4BOi0kFJpTkYjCR1IUkFSiXUoOwrkdPGNUmhKbUrQsn3er+FWhQyLggguGGTcsuMKv5kZCEkOyuJo+Xy5vFumWdfUhYKcw4zLO0HyOjkq0JedLSrwKT4lLP4weuK4Y1fIjG3kVlWsfShQYqSFtk5wnniGY5vDK+73RMkFIxOsCgzGr0z8IU3tZhImLlsyQTgBr2dKnhAF4TDLSnRKwDkzHgctqO8dGTfBR0sMmmhpZbehaVJo7Bq+vCIf4kAYWDNnxEI7J2Q7Fyc9oYglQBIgumrskyrS6RHPrRm5QFOlFNctoNmzcOWcLLdbgKq+kPgvRMyC2T0pRiUavrrv4QimWwzHSdKp8qjxHsIFvq2Y2ILiAkW4sK1DNF0INImnNNkmaqUGvCIbROc0yGUSW6axpTExPB9ICBhyQpsKTbVAMPaMiAJjIZRNZ7NY2md2vCJZkghOE6EjwzEKEzwk4gSCNQWP7xKb0xDEVZfEMv1DNJ45R884Pwe8pW9yxybtSAAtZLCgHHnEsqUkJNOyDmc/GBruvTYhYI2h3ZbUFhiGJ4UiOc/A9qUd+UJ5diJUShi/dL0840uwTklyh+IYw9VZ1JHZUGGmEZRJLnftAPM0Lc/KFirtmd5wTm23IxMi+Jks4Vh+ebc9YZgNxhVfMvJYfYjNnyMAp29wYtTdSQVLnYy8sudnr66wHfS1rTUVGbfMQAAW7BL6NE9omEoqXVrV4owx7rR2WGkPn3qP4dKQj4UuTRmZ23MRXXeaEpdamclhuMstXgE2pTJyyGjvzJyjglNVJQRxBc+sB0lds6lp0pGSbKlC3lpLFRKesOWbBKBUtxjdpdRwKKy9WYJHNnygUDtg9YXORUCObKqKPFoRZArCo1oKnPm/GG8GOdciez9VJ7RITplvTR4pnS8EzTM/5ZwgKSx5sYuHSSwEJBZnUAKvWEdou1UpQGpAyyI+Y0h8GlTNhkp2CXFdJR2sZKFMEgFgSWz2z3ia33WgnsrKAKYWJqD8NX8IsV19GlTEhWBKUqzwsHApVOWYG0Lb1uvBMMrPICheuTDN65DwhkZp8gZPkz19j/ALZgJYVhKiSk56gMTp2dN4Pl9KTLTg6sFQACTRBJdmJcBXrFdvC8TK7CVHPC2WE0+usEmfKQUlScahVJNU1NWNWPhHT3qkVYMTkm8q3/70NbX0wnIASJUtaifxMIJAbMEO9QRURZ7j6QItUnHWUzhSCoAho8ovm80qm9YkkLSwFHdo5uy2TZBKsYJXXCe07iuJOTZcYF4Lj6YOXDF8Hqd7WuTMSUlCVNRyAfI6QitA/DIQeyDkACkaVf8AeAro6UpX+GECUtWoqDrR6pyyqOIiSdfDEpAxVcq0f2JhahJOmI+lUc/wiQlONCQSaMGAT+YpyECz7clylOkST7QVAkF99/GFiJaUqKlOzGmpLUHD5RTCFgSm3yZaZ4AxqPIamKdf9pUpsJd828x4Rzf18KUopGWv0HCBrBeWSGGRr98Itx4nFaiSeRPZCpU0kNpBFmRhT1itO6NzGpVlC5hA7oJJPCObdaMRZNEpoBFXOwnjcGmTCSSczHcsRHLDmJmL0gwGtiRoyGVnuh0gqLEjKNR1i9Jfuj1yi0TiiapSAkdpqHXUhgQWoYenonLQCuWTOpwSW3oaxZbkuFMvGcJBWzqVmaQam4kocIKsJrhegfPDRxyj5yeSUt4nra4xdM8+l3OtH4kg4WLFJyfalPvWGV29IAlQTOSUKBz0MWa8LglqYoUZau6pqhY2INCeMVe97qWghCmXXslqlP3pAfXtMbHImu3/AEO597JoU1jqRa9VGkU2chUguFBvyKLq/TqPGnGDrJfyVnCKEaK73rC38bymNUoVVFlm3koF0gAbqjiXPUXIDk5k0H1jLqsoWp1GkPZ1jQU0zH3WNWJITPIo7JCWRYHoajYUH7wVabrZFAPCGNnk5QcqWMNYbFE+TNTENnuxWAM/ofQxLZ7uSrvpFNAML+UWKzhLUjVolvkIr/SvRrsR+pbdUVgSZJVhWjDhLJfuiu+YfV6QZNnKbDLSVProNq5GO7ZdGJWIEB994hTZpkvQqGfZLGI5QH6oy3TB5tiOIJUMu0z4hwbUViZNxpd1DEonWoGuhprB5lqJC0EPqCA5HOJLVbAmhp6PApeQHkk6SIjMUkBIThFACMn0DbaQgvFLW1JAcgpJD6gf7Q7tE1xn2TCmdOT1gJIBCc2q7tntBGxj5Mv6y2ebWbJTMKc5iaKB2Cgx+8opNtuCUSf4ecpKh8MwsPBYDeYEWqbaTklySp3OWxprC+ddWIzC7KTmNFPsY1SkirHJw2TKnaLrmyiy0KxEd5QOEPqk5HnA0q6FEv6mLVZ7UpFHOHY5eAjmbMxQ5ZGMeRvkVosQS5yJ7yzmeA2HvGhLJAbLQQahKFTEpNQTk7RNNSiUFKWeQGZOw+ukHqrYU7e7BCoIS58uO0JJ15iYVAVORGjc9oUX/f5USlPi2QGw+sL5K5ktGMUC6fQ+8V48FLUyXJlvtRxaZYClJIdjAy7tSrukgnxjoTawbLAlI6w949we58IsbomSsCtErqkdWD2j3z7JhTNBEGzVOXgRaCV1yg4qkC3bo3KQw4mCbGgYg5p9tETR2kQNhtDU2xo3C0mMhuqIjRI+g7N0llnVafB/nE6+kQwukqb8ymA8zFasVhTL7S+yk5BRSSOIBy5QSZUp3czG1UdeAy9I+d6d8HpSyQjyMJ/SOYpsCCr+4Jwp/wDIj2EKrRaCrvTK6plv6qz9RAtsteKmQ2FIhRQOGHjtrSohqwE7+WortRPNBQkhMpJfiX5ls44kyELbrZYcZEEho7l2yWlscx9qEt4w1TZkkO4I3hqxpCP1MpcMhm3guWQqUlOEUUh2U70IfPlTxh9cl/ypxZ8KtUqoX2rFVvOcCnq5SnKj2gNh+8EyLmWwYpmEDIulQGwJzHOkLyYlyPxZlKNSPRUoEC2iYsoWCkd01B4HSKbdl/z5RwKJmBNCkhpif06/p8oslgv2XOT2VAk6fKEvYLpNb8m+itqdG+b14w7mWoRUbjUUKo57RccHrFkVIBqYZDNOMdMTMuNarZtU7E8D26fhlqb73jtFoQ3eHnXyiOaQQagiFyi5Ra9mxVPgr9pvcpqDllFi/iErQnEAQoAsdyHilXjLBWycnh9d1pUsJoMI7xI+6wnDgliQ+dS/BzbJSASA6T+VXyOsBSpBSHUgnNtvvhHFstAJCgcQyzfLJ+MSSLaSyfLccQYJoYlsQzqxCmThGpOgG/GGkxRXQ1IzMQTFhCCaBvijA0IbRKq6s9hpA1qmsGTnEM+1lSicwDnvWIFW4BBKs/c7DjFEIryc9+AazoUpb5NrtC3pheJIdHI8AdhptAs7pE00IfMsoA0AOnEvWJrYE91Z79PEVi2EKak0SZMn2oqqEEMojOofIsYf3laEmSXokgFPPMN84hvpDy2SO5V+GTfe0JZYXMKUO+gHMxV9XcS8bBN3WcLJUqiE1UeH1MQXhbManyAokbAZCJ70tAQkSUGg7xHxK+ghUYKKt6jZPSqJCXjlMaSqOhByfgyC+47Ajpo0gR0BCxhjRkTCXGQNm0ex3mhM5SS7KI7XHjzgGdZVJLB35R3etvloQsS1BcxGfLdO8LD0pmpSgTMJAyYul+Rqk8MjHl4tVB5oRk68k5QpRZIhjZbtapAU9GGcc2S/kqquVhP9ur8D9Ydyu2hwg1ZsTJ14mHqRDLE7F026zmgJTwKQT5mAZ1pmy0BC5aSkvlxycaRY+pFSosP7m+RLx1Is0pbqTodhGqVC3jb42EsiYJRStKQSQ2TADMsIfWW0iajEOypJ+/CNLsCCHau+ZiKyWYpJpmxblGtpoOMZRdeA623UienthiMlJooeMCI6NIzxrxDJYbH+ogNMHBQJ4wdKmk0ZtxHM9SnATrE7RZGTXBqxpMpTzA9P6iAWbdSKlPOo4iD7RaiRiQQpLO4qGiIzm8PvPSK7bukCZM4omOg0UmbLAqDljRQL2cMaZwpw9DVK3bHKZ0smrvrElrnBKaKSkHUmsJVXghScZIA/xZVUf9xGcs825mAp0tSiCSFp0KS4I+UcmOqwjrk4i3aJ+I5RPaL2woKQdIDf8qY1KutSu0vsIGaj8hqYY5ozSEXRLExwoBmd9X3g6VYwiorxiKWHDIGCVx7y+Ktk8ImmXihCQSXGVPptEzGokKgz5Qhva88XYTllzMat17lRYZGjCF4UhFVqYksNyeHD3hkYmM0uyslzQa/NvrFD6S3ypJKR3tGySOHPeLZeF4gjM60irXld3XrSQMqE8H+/OLcONJ3ImnkdUipIJd/WGU+3KWQomob0h/eF0ITIwAVzG7jf71irLllOeUXwmpkji0MbxvDGlKUUDV4mJkj+HlYj/UmCn9qTrzMaumxhutm0QMn1Og+sLrwtCpkwqNXMDVvSuA/pWp8gxLl4kSiOcG8drWGh3ApK3RG0SpERoiVIaFscdRto5UIklh4EInSaZxkcrAeMgQyyWi0KXNKgMJ4UidTKYLof8p5jT25Qyn2Q9YlSkMCk+YFC8LbYsZiIoStbDXG+S13cpKUJUA6t82O0Hotyl0wk+DxRLBeK5ZdJpqH9oud0X8lSXClgjvDMJ4kZgcaxr2JpYmuOBjLsiz3hgTxZ/LTxhjIlgJoaa7niYT3lbVlhVqF2YFxTnEl2XikApWWfIxzWwmKVjgTARQs2msRpWl38QXp5wrmW2U5ZZJG2R8d4ANrQ9CoeqX3bTyjVE1tIs67a2x5PEBvBJmITqNn1zdsxCRM/PrBiByr7ERHN6QSpQaVLAJzckx3TO1lottrShBUVAAAvXUxR+mE1EwS1IqQGUQaNt5vA9tvJcw4lqoMkgMPLWJbHOQskKBCcJpochQ6MWMDp0hKWoV3Vbly14kKKTuNtiNRwMXG65QnDFKHVrHfSO4f7gn4eQit2e7Djws50bWL3cdhMlLM61aDQRPmaK8SaVm028yQ01LHQjWOOsx9uYQwqB8KW9zB15WIAfiZnXbhFatdvlpJSs4RkSz8vCExjY9NNWB3t0iJUQCEp4mp4lvaFybVi1JPp/sIGtNz/AIgIWlaFDEG0q3a29YI6yXIRjU5PwJbvniPyxQ4pLYxOwq12hEmXjV8XdAzX4HJMULpB0gViJd5hy2RwEa6Q9IiVEkvMOWyBsIqhWSXNTFnx/j13SJ82atkXSXO61KZj0UHU+hGY9/KIZN+4ZoA7mR3L6xX0XgoSurGTv+0cInRV07VMkcvRc7VaglOIlye7y3hLZLGZq2yGZOgGpMA/xS5ixVzQQ0vGf1Mvqk99X9Q7bJ+sJ0OOy5Gpp7g1628LIQiiEUTx48zC/DHMEWdAftPh1aHpaVQDdsyzSOsQpQyTm/yhfMVDO3KEuWJafi7SuWghW0agqpWaGUSgxwExto4FEoXBEjeBAqC5GWsBLgZHkHnze0Y1Ec3vHnG4NIyz1e2ntq/6D7iK/aNfCNxkeRh4KmBKME3fMImIIJBxCoLHOMjIpfBqPSMIwrGgyG1TlFft8ZGQuHBFl+pnWkcjIRkZDkJO1HsK5GALpQDMDgHnGRkM8C/KN3l344u9Xb84yMhEuChF6uRAqWDhNDr5w/uEdhR1c11jcZEK+sryftkHST+kfvUR5L0mUesTXUe8bjIbh+sLH+2Eyz2RxUHgG9C9pW9WDDgOEZGQ/wC4LwzzS0ntHnGkxkZHq+DzfJ2I3pGRkYaOuiY/GHM+xga8C81X3rGRkJX7j/ob9hCnOGFl7vjGRkbPgyABeR/FVziDSMjIJGyNnOI9TGRkaCdgZQUjI/ekajIGQaBoyMjIII/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BUUEhQWFBUVFxgZFRcXFhgYFxgYFxQVFxcXGBcYHCYeFxkjGhcUHy8gIycpLCwsFx4xNTAqNSYrLCkBCQoKDgwOGg8PGi8kHyQsLCwsLCwsLCwsLCwsLCwsLCwsLCwsLCwsLCwsLCwsLCwsLCwpLCwsLCwsLCwsKSwsLP/AABEIAMIBAwMBIgACEQEDEQH/xAAcAAACAgMBAQAAAAAAAAAAAAAEBQMGAAECBwj/xABCEAABAgMGAggEBAQEBgMAAAABAhEAAyEEBRIxQVFhcQYTIjKBkaGxQsHR8CNSguEUFTNiU6Ky8RZDcoOS0gdUwv/EABoBAAMBAQEBAAAAAAAAAAAAAAIDBAEABQb/xAAqEQACAgEDBAEDBAMAAAAAAAAAAQIRAxIhMRMiQVEEMkKBFDNhcSOR8P/aAAwDAQACEQMRAD8AFvCZJWt5Usy0n4SvEx1YkO0DCSNoEReEs5LT/wCQglFoScj6g/OPKui/QyQWdOw8omQgCI0r+2iQL5Rmszpv0dKkg5/flEK7ENFzE8lq+bwXZ54CgSkKANQ7PwcF4mt9olqWTKlmWn8pXj9WyjtYPTFplzUhkTj+tIV60iv37c86cvFQsG21eLTjjWMRvUfJ0VpPP1dG5w+F+RiBV0zRnLV5P7R6dZrQgBQUgKcULkFJ3DUPIxw42EF1mMTPOJcogVBHMERNYj+IPvSPSZ1pQrE0qWAoAMxLEN2kuXSTtlWFy7rlGuBL7gN7QPUHdTajz681/inw9oEBi/WjopIWXILnZRgGd0GT8C1Dmx+kNWWNCKKcoxDrFvX/APHVoIWUYT1YdQLpUA4DsdiQ8J5nRW0JPcfkRDVOPsxphtkpLHKEU0O7VMWA2dSUVSQw2hRdSfx5b/mBrwr8oCL5Zxe+iXQVKZYXMR1kw5vVKXHdA34w5Ug2dQCUYUkhJAGWJgDD7orMC5GJNQSfSnyhf0kXhSSfzD3EU4lqxVNbvc83PFudpul48Di3J/DPKKL0kS0xPM+0X+1qSUHtJ8xFM6T2fFMlhOZJ8mgfkLtNjvFpFctk1kht/kYRWycvEpkhtMq5fOLReNzrYYAVAV9NorNuu2aCpZdKDkT7ekRY6PYxXH46i+bOZS5uEdkPziz3ElXbKs8CRSuZP0iqSUTMI7YoYuHRlDoXjIJp6P8AWOy7IyJSr5VitbDT94cDotbS5FltTDUSZre0CW+5yi04lFxMGNJDgihLHjlFjst4rWi0Y5i1KWlJU61drtAKJALGlC+bxVCcUl/RJkxuTf8AYtV0UtyQ5s1qH/am/SNpkpkoeYp1KbM0SC2/KGknplbZQARaZoAAABViAAyACnEVfpD0k/iZxXM71ASEpDsAHZAAB8I2bWSlG17BUFjTcvwGG0y2otPnAt42teAMujtQjbhCeeoPiSX3jhR8IJpPkTG47pjSXe6gGoriSpz5GMhRGQHSj6G9Wfs9L/k87VMo80JjP5FM1kST+lvYxEnpMv8AKPMxKOlih8A8zHnVk9HpXA3/ACRX/wBdH6VKHsY3/K1D/kLH/TNVGJ6aby/837Qd/wATh2KTXjvAvqeje0B/gCPgnj9YPuIw2Y7zxzSgxPaulyULKcJLbERNO6R4ElSklhsRrGd/o3t9gXVn/EUOcr/1VGu1/io8UTB9YY2bpEmYlwkt4REOlkl6pP8A4iM7/RtR9gjr/NKP6iPdEbC5n5UHlNR82g9PSazHNPmiNqvqxnQD9BjtUl9p2iIB1sz/AAVHkUn2VE1lvabKLiXNSWIP4ZIYhiGYgxMbdYzt5KEYi02U5KbkpUdrfozpxAVXqB3sQ5oUPcRoXzL/ADjzhoi0yNJxH/c+sdq6o/8APB5qSfeO1/wZ0kAzL86wuqZiLM5USWAYB+UcC1JOogyZd8lXxSlc0SzEKrhlHISvAFP+lUb1EZ0jmepFMKgpwCaMx1TxbeN2fqa9ZLSvIigCnH92YDE5agZxyro8hsvKZM+ZMDLukDJUwfqSfdEd1ImdJjq778VKThTROwAbyaNXvOE1OGaFodlZAEgsQa5gwiVYCMpqgeKUn2IjarPM/wAUHQYkkeHeMUR+TJcMRL4yfgazrQghgqnEbQLZ2Cys1oQlqEO2/KAVy5gzwHxP/rEE3rdEA8lAfOHT+XPJHTJiYfDjjepIs09YACh2sgCA7E6kjSKj0qtL/hpBLF1EAs7UHlEqbRPSXTLWk7gv/pMCWkzFnFMC33IU/m0IiqdlLsRIkhm7Q4Q1sxIbApQodeOscpBB7x5EwxQsMCSnx+sMlIzjgjv7+rJG0pXqWie6LIkJmHF/URhy2WlRqTwjcxSJisRDqw4QygQzkth8d4hFmQXZakg6AZb6wOp1SNSj5ILXZEAFlVYtFftHR5ZU6VJIVln4aRcE2aWmWACVEEkFq1baukAzZsojDiqx3oflD4OSV2InplKqBbbd0vEEZBLB+Qz84fX50OscqU6rdIxGUtaOr7RMxCQoS1AHshTsDuBSsV63W4Sw+FxTtOxfmIr9vtxWoqLknMkkk0zfwh2PuJpQcHuQqzjIgM4xuGUwbPRUXbwfxiC12DCkmtOMci+R+ZURWi8gpJDqrvHnrVZ6OwA8PEyVbe8IYPReKgO8v0gpKziC2f1TzPvDy1NNllKVJBLd4sPMwgKjjxVd3fWCzecz8x8k/SMafgKhld7S0YVEOCciCPOEqszz+cEfzGZv6CIZ0xSi5bwAHtGKzUjkGOkxwAY7BjQ0dxJIVWIokkZwJsuAeaannHLxizWMSGggDAqJZSi4iFSYmsuYjmcGzlkBnPnESZ6vzHzMbmrpA6jSFpWbdIMXeKgkAFQOpJz5cI2i3r/MTAiiVM5JYMOUYlUFoQrUxrKty9/QRKZyloUSwZmoMz+zwDJEZeM4oCEDM9o+OXp7wtQTewWppGl2iYmrBQ8YJst6g0KW8T9YFstsfvUhhMu5K0u4B4R0qWzRqle6DzNllNU4TopyR+oHTiPWBZ1lASSUgt3k/N/vON2SWRQ1bWDJicDOOyQ3h+z+TQq0mMcW1aKfbky0kKTLpuCKHygJMxJJNQeavkYb3pLVKmKALAh07EENlCK0lQZ0EcSDXiH0i7GrRNMITaVCqVnxLj1BgafOUSF404ny+KmuURqCtBTX/eIMBhqiJsYXrasUoA0BbixavIRXscN7QgrkkDNNeY+IfOE4NIPCqWwOeVtERVGR2IyHk5dUWYRILMI6QI7jzj0bZyLOnaNiSNo6EbaMOtnPUDYUrG+qA0G8YtMYERhpvDGRtoxo40HniIkiJ54iNKY4YjCI7k6xyUGOpSDWMClwCmNOI6MoxoSTBAHC+ETSlM3n6Q66Ny5SVHrpJmZMSCw3+2i3i2yEthlNyCfdhC5zUUalbKNIvNeEkhJ0LpERWy8esThwIDapDH3iz3vdkmYCUI6pW7jCa6pHygW6OipEx+uQFYgwwkvy3gVlhyZ02mJ7Hdc1QxiWsgCnZP2YDKSVkFw2hzj0KbMWheDrHZQSWSM9qxBeqULUesUlhUA000LRnXfo7plWscrEsDz5DP0hPfNsKpilDMnstsMvSLUrqkqzGHJ0glydKxu3SJabd1SEKqpDM2EBQSda6mDhOtwZQsrckTJS8EyWcYA5doAjLgYc2RC0hygpfLVJ8I30ztbWg4QKpSXcuaNkOUI0XhNfsnwSmNTc42ztGl7FtkWpx3WPpDAkTJeBYZWaTTPbxFIQixrWErZSDhGJC3DPktL5oPoabR1LsypZBeuYGkTyxp8MYsjjyg8zJktBUhgtIIyBcZ6ihyPnFZnzTPmY5qitQoxYYRs0XBE8MCQyVUY5bH39YVz+jqytRlEBmz2LsXHl4GDhkajTAlBarK5apay1ezk1KQNarnyKSfKLEuxrQoJWgqUSQUgPtlvHFplBD0IGo1BhqyMW4pFQwKlqc6QNPuFZUcHdNU8jp4ZRZ50kLIZLv9mJ5shk0+Go5aj5w+OR8ipxTVFNFwTxRj6xkXVMykZDOpIRSA0x0DE0m5pyspaoPk9FJxzATzMSucVyy9QbFZWIzrRFjtnRUEgmcnIOAnX1jJXRWUKlZPpCnmgkGsUmVwzeENrs6OT7QkqlJBAzcgV2D6w6/lVmSgfhjEDmSST4ZRaOiuEoUEgABQoA2kA/kJp6QnicVbPL5dmUQaFwWIasSybomqLBJruQB5mLNapjTVgUZSvQxykPmdH9YHrP0GsSXkQL6OzAWVhDf3A+0H3Z0YCpkvEoKBUMSQDk4o/ERPalpHxDz1ju47Uk2mUBXtp333jtcma4pBXTC4JYnjq0pljAHCaDM1bdoQKsCBTMRYOnN5YLW2FzgTru/jFUm22Yck4eY+sdj1NAjGVZpYIdIDkB2BbwMOekF0ossxKZZ7Kku6mzBIO3CKiq0q1WByr7Rb+nksTJNkmspTpI7PFKFbHjGSW6TfIViuZbkIH9QYuBf25+kByr2Q47yoFTYlE9mUw3WX9/pDO6LoUqakKIwu6sKSzDMOzcI1qJlsYXjO6mVKmMkrmv+Gp+ykiin3FKcYksd5LE+VKODCCnNIxVOTs4hff6hNn4jiIT2Uh2FD8zEsppakLOMYVAl+1RxR84FJbBOMiK3F7crtLYTcsk5jzji97KVTlkcM+QgubNSqctQDhRNQNDqxq8S3ggpQkhLigUoZp5wOtppUcsblwJJ11rKUAEAfMw8tVjR/Ey55LqCUvqBhGEnnEdvQpSUYgAwyBq328M7tuuVhQrGpPWEljhbC7NzfWCeS1yC8comrs6P2ebNxLWmYEhmU+WYBeo1iRHQCXjUUTTUukYUhhsDvxh3LuhILuSs1qAE03Ay5wLbLUULDqLg5AMkwi3ezB1yT4BL0uYtjd+qRhVRyQaEtk2/OKvZ1plLBKDMR+V98iIuFovcpNE4krDguGzyr91ivruAjtdWFB3AGfAVzHIQyEqe72GunGqDLXOlzpOFCFIUA4SoNkWI4a5tnAVntHZCi5wd8JoSnVvIK84Z/xMsrAnSxVLFJSxGxYtUbwBauqk2nsf01JGbliedWf/AFHaHY3GqSf5ETi7CJs0rbD2aZu7jSoyhfNu5WFSU65uXTThl6PDm67PIwqSpwtLsQSMSD3eFMvCFd5zupNFYgaFtPLP9oFuV0jklQmVYcDqcOa02jci75sxK1JSSmWHUrQeJ14QaZfWArJADNzOwELrTaChJS5AUXKXLONWirE0+SbIn4Fa5SgeyzaV9IyOFzC8ZFJPaPYpEpK5LBIfC4OrtFWm2jj6fWHPQ68eslB6FJKSHdtvSKl0mkzZdqmoBVhxOlgEhlVHaPNvCPH0XNpnrxk0EJtLmuVeEQzbyQM1JHi8IFo/MoeKio+lI0FJGpPIBP1MP6SO1D2dfkthhClNsGGW5i0dArZ1gmUZinV9DHniZgJol+bqi79AZ2BSxM7GJsLhgWd4DJFRi6MbsQXzOmC0TQHAC1jICmI6mF6io5q/zE+gh5elzqm2mcpPcxqOIBwxO5iJfR4pDsVeKf8A8kxqlFJHbiZISM3PJh9TDLo/NSLTKOCgWDiOIkQyk3YlIBKQx1TXwrkYMkWAEghqb55sIVPPFbDo4ZPcVdOLQV2slChhwJDg6sXyhOi6wwVMUqtQ2viYvV1WE4y6qKGhyia39GUr7iglgxDUJzfRoQvmRhUTJYlF02Ve57ukFKz1YKkoUU4iVAkKTVuRZoY2q9UoAlqddKIJYIJyyNKPQbxZuiVil2fFLmBGJRdJIBNWBS5GVBSLIkYa9WEjMmlPKGaoz7rtCZZXj7dJ5rdcqSoqC1gEhgFuCHYgvk4iw3fc8oTcKCAnD2u0C5fTl84XT7Ii02xUw4SlagAM6BkuRuwhhbLnkBTIRibNwAfMaQuc1yhml7J7NjOb0Ws6gQUAE6ihplwiuWnoTNKylJBRoSWB8NDBUqcqUQRMWUJLlOaSBoH+TRYbuv2RNAwrAJ0ND6xsZ3wA3lxebKPedxTJHaKGTSoLj9vGFlovJ0lAcKIYEHXMDxj1G12mXkopY5uxBHHSPOekVwypM9C5S1VJKkkDCAQ6cKtG4wyFPk2GVtpsmt9gXLs8rGp14ATkSQcwdf8AaOryWEKQhv6aEilWLVpzMSz56FIkzFKLChar4aM7cI7l2QzJiieyFsQvgTuOGhjGqW46U23Z3YTNKTNC8ErIO/Kif9o6vNC+rUSoLQoCraBTlhw4GOrxkTVuEomUZjiAQkAZAa83zhbLsdoCFqUoykirnIklshUc2h0Y+hbUau9yOTaV4WRhIS6m+IJAJVQ8ATrlBa74dDLQXaigWLcQXBHKBp13gBK3CSaLCajnSgcR1Y1YUEP3T2Q3ZyekKk0nXk6trZIpRWghKnBGtCPCo8oFVYcctWJISoJoXoSOFc6+cZMtxD0oc+cAzlgqJSqrVc6cjmIOLkwXRAiaVJIchSONSNRxoH8I4nWxagARhG4yPI6xxMSR2ywIzAp2SaEjRi3mYgVefVAjNLOlJqGOY8C/pFyV7okfolmzglNC+0LJlvJPbqDrCqfbytRUOzVwBk0aF4dkk+EPUF5J5N+A6ZaJYP7xkLAp67xkM6f8ga/4PT+htpaYoaFizAV5jOJ+ntyKnLlzJbDslKsVMi4I3zPlGSLVhUDoNoZX3bkTJCQkuXfwYx4jm1LUj1nDwUqydF3qtZHAAD1JguXd0uUoEWcTWzxrBB8EmGi7KwSXdwDlTziWVKSc6RrzNh9JGrHZQUJISElXwpGHDw3g+03X1YQpqg15HV46lzmID5/dDpEs62FTJmAlI+JIrnkoRO3JsJrTwEyejyVJpMIxp4Zv9iIP+HZwoMJ2L5w8uu0SlBkNTTXyMMEMziJnOSdMmlmlFnn5sMxEzCpJCjkNxvs0Opl0rSy1qSSWFM984fIWlUyqQ4GdCQD8oltUmTg7bYebQVvItgv1Di1sVyQkpWGG4jmdY1BZUtRTXLJucM7bYEJS6CSKFiXodQfKNWiypnSSvKYnP+5gKEchEmht0ULOtpeHtwcyrOkAEhw2bv6mDzbSpNSCkhuPpCCwWsOACE4vI+GUF2hTZEn28NoH/JHZWBPFqlucy7rldYJiElCgp6OH3cZNyhTes9HXEE9rMByHHzg+yXglU5KRVTElTvkOFIq3SSeBaMwC1KOrXJ6CL8GOThUglan7Gv8AGpZ1sPyg/TUwnnAFeNIIrqWD7wNZbQCoHApbfEVP7Zcob2hcqYlIAUhQ3DhuY+kURxKHAcozfg5klU1YSQVVDnQOYnvWxiapXaarAEOG2plDK6pgTLU4BOi0kFJpTkYjCR1IUkFSiXUoOwrkdPGNUmhKbUrQsn3er+FWhQyLggguGGTcsuMKv5kZCEkOyuJo+Xy5vFumWdfUhYKcw4zLO0HyOjkq0JedLSrwKT4lLP4weuK4Y1fIjG3kVlWsfShQYqSFtk5wnniGY5vDK+73RMkFIxOsCgzGr0z8IU3tZhImLlsyQTgBr2dKnhAF4TDLSnRKwDkzHgctqO8dGTfBR0sMmmhpZbehaVJo7Bq+vCIf4kAYWDNnxEI7J2Q7Fyc9oYglQBIgumrskyrS6RHPrRm5QFOlFNctoNmzcOWcLLdbgKq+kPgvRMyC2T0pRiUavrrv4QimWwzHSdKp8qjxHsIFvq2Y2ILiAkW4sK1DNF0INImnNNkmaqUGvCIbROc0yGUSW6axpTExPB9ICBhyQpsKTbVAMPaMiAJjIZRNZ7NY2md2vCJZkghOE6EjwzEKEzwk4gSCNQWP7xKb0xDEVZfEMv1DNJ45R884Pwe8pW9yxybtSAAtZLCgHHnEsqUkJNOyDmc/GBruvTYhYI2h3ZbUFhiGJ4UiOc/A9qUd+UJ5diJUShi/dL0840uwTklyh+IYw9VZ1JHZUGGmEZRJLnftAPM0Lc/KFirtmd5wTm23IxMi+Jks4Vh+ebc9YZgNxhVfMvJYfYjNnyMAp29wYtTdSQVLnYy8sudnr66wHfS1rTUVGbfMQAAW7BL6NE9omEoqXVrV4owx7rR2WGkPn3qP4dKQj4UuTRmZ23MRXXeaEpdamclhuMstXgE2pTJyyGjvzJyjglNVJQRxBc+sB0lds6lp0pGSbKlC3lpLFRKesOWbBKBUtxjdpdRwKKy9WYJHNnygUDtg9YXORUCObKqKPFoRZArCo1oKnPm/GG8GOdciez9VJ7RITplvTR4pnS8EzTM/5ZwgKSx5sYuHSSwEJBZnUAKvWEdou1UpQGpAyyI+Y0h8GlTNhkp2CXFdJR2sZKFMEgFgSWz2z3ia33WgnsrKAKYWJqD8NX8IsV19GlTEhWBKUqzwsHApVOWYG0Lb1uvBMMrPICheuTDN65DwhkZp8gZPkz19j/ALZgJYVhKiSk56gMTp2dN4Pl9KTLTg6sFQACTRBJdmJcBXrFdvC8TK7CVHPC2WE0+usEmfKQUlScahVJNU1NWNWPhHT3qkVYMTkm8q3/70NbX0wnIASJUtaifxMIJAbMEO9QRURZ7j6QItUnHWUzhSCoAho8ovm80qm9YkkLSwFHdo5uy2TZBKsYJXXCe07iuJOTZcYF4Lj6YOXDF8Hqd7WuTMSUlCVNRyAfI6QitA/DIQeyDkACkaVf8AeAro6UpX+GECUtWoqDrR6pyyqOIiSdfDEpAxVcq0f2JhahJOmI+lUc/wiQlONCQSaMGAT+YpyECz7clylOkST7QVAkF99/GFiJaUqKlOzGmpLUHD5RTCFgSm3yZaZ4AxqPIamKdf9pUpsJd828x4Rzf18KUopGWv0HCBrBeWSGGRr98Itx4nFaiSeRPZCpU0kNpBFmRhT1itO6NzGpVlC5hA7oJJPCObdaMRZNEpoBFXOwnjcGmTCSSczHcsRHLDmJmL0gwGtiRoyGVnuh0gqLEjKNR1i9Jfuj1yi0TiiapSAkdpqHXUhgQWoYenonLQCuWTOpwSW3oaxZbkuFMvGcJBWzqVmaQam4kocIKsJrhegfPDRxyj5yeSUt4nra4xdM8+l3OtH4kg4WLFJyfalPvWGV29IAlQTOSUKBz0MWa8LglqYoUZau6pqhY2INCeMVe97qWghCmXXslqlP3pAfXtMbHImu3/AEO597JoU1jqRa9VGkU2chUguFBvyKLq/TqPGnGDrJfyVnCKEaK73rC38bymNUoVVFlm3koF0gAbqjiXPUXIDk5k0H1jLqsoWp1GkPZ1jQU0zH3WNWJITPIo7JCWRYHoajYUH7wVabrZFAPCGNnk5QcqWMNYbFE+TNTENnuxWAM/ofQxLZ7uSrvpFNAML+UWKzhLUjVolvkIr/SvRrsR+pbdUVgSZJVhWjDhLJfuiu+YfV6QZNnKbDLSVProNq5GO7ZdGJWIEB994hTZpkvQqGfZLGI5QH6oy3TB5tiOIJUMu0z4hwbUViZNxpd1DEonWoGuhprB5lqJC0EPqCA5HOJLVbAmhp6PApeQHkk6SIjMUkBIThFACMn0DbaQgvFLW1JAcgpJD6gf7Q7tE1xn2TCmdOT1gJIBCc2q7tntBGxj5Mv6y2ebWbJTMKc5iaKB2Cgx+8opNtuCUSf4ecpKh8MwsPBYDeYEWqbaTklySp3OWxprC+ddWIzC7KTmNFPsY1SkirHJw2TKnaLrmyiy0KxEd5QOEPqk5HnA0q6FEv6mLVZ7UpFHOHY5eAjmbMxQ5ZGMeRvkVosQS5yJ7yzmeA2HvGhLJAbLQQahKFTEpNQTk7RNNSiUFKWeQGZOw+ukHqrYU7e7BCoIS58uO0JJ15iYVAVORGjc9oUX/f5USlPi2QGw+sL5K5ktGMUC6fQ+8V48FLUyXJlvtRxaZYClJIdjAy7tSrukgnxjoTawbLAlI6w949we58IsbomSsCtErqkdWD2j3z7JhTNBEGzVOXgRaCV1yg4qkC3bo3KQw4mCbGgYg5p9tETR2kQNhtDU2xo3C0mMhuqIjRI+g7N0llnVafB/nE6+kQwukqb8ymA8zFasVhTL7S+yk5BRSSOIBy5QSZUp3czG1UdeAy9I+d6d8HpSyQjyMJ/SOYpsCCr+4Jwp/wDIj2EKrRaCrvTK6plv6qz9RAtsteKmQ2FIhRQOGHjtrSohqwE7+WortRPNBQkhMpJfiX5ls44kyELbrZYcZEEho7l2yWlscx9qEt4w1TZkkO4I3hqxpCP1MpcMhm3guWQqUlOEUUh2U70IfPlTxh9cl/ypxZ8KtUqoX2rFVvOcCnq5SnKj2gNh+8EyLmWwYpmEDIulQGwJzHOkLyYlyPxZlKNSPRUoEC2iYsoWCkd01B4HSKbdl/z5RwKJmBNCkhpif06/p8oslgv2XOT2VAk6fKEvYLpNb8m+itqdG+b14w7mWoRUbjUUKo57RccHrFkVIBqYZDNOMdMTMuNarZtU7E8D26fhlqb73jtFoQ3eHnXyiOaQQagiFyi5Ra9mxVPgr9pvcpqDllFi/iErQnEAQoAsdyHilXjLBWycnh9d1pUsJoMI7xI+6wnDgliQ+dS/BzbJSASA6T+VXyOsBSpBSHUgnNtvvhHFstAJCgcQyzfLJ+MSSLaSyfLccQYJoYlsQzqxCmThGpOgG/GGkxRXQ1IzMQTFhCCaBvijA0IbRKq6s9hpA1qmsGTnEM+1lSicwDnvWIFW4BBKs/c7DjFEIryc9+AazoUpb5NrtC3pheJIdHI8AdhptAs7pE00IfMsoA0AOnEvWJrYE91Z79PEVi2EKak0SZMn2oqqEEMojOofIsYf3laEmSXokgFPPMN84hvpDy2SO5V+GTfe0JZYXMKUO+gHMxV9XcS8bBN3WcLJUqiE1UeH1MQXhbManyAokbAZCJ70tAQkSUGg7xHxK+ghUYKKt6jZPSqJCXjlMaSqOhByfgyC+47Ajpo0gR0BCxhjRkTCXGQNm0ex3mhM5SS7KI7XHjzgGdZVJLB35R3etvloQsS1BcxGfLdO8LD0pmpSgTMJAyYul+Rqk8MjHl4tVB5oRk68k5QpRZIhjZbtapAU9GGcc2S/kqquVhP9ur8D9Ydyu2hwg1ZsTJ14mHqRDLE7F026zmgJTwKQT5mAZ1pmy0BC5aSkvlxycaRY+pFSosP7m+RLx1Is0pbqTodhGqVC3jb42EsiYJRStKQSQ2TADMsIfWW0iajEOypJ+/CNLsCCHau+ZiKyWYpJpmxblGtpoOMZRdeA623UienthiMlJooeMCI6NIzxrxDJYbH+ogNMHBQJ4wdKmk0ZtxHM9SnATrE7RZGTXBqxpMpTzA9P6iAWbdSKlPOo4iD7RaiRiQQpLO4qGiIzm8PvPSK7bukCZM4omOg0UmbLAqDljRQL2cMaZwpw9DVK3bHKZ0smrvrElrnBKaKSkHUmsJVXghScZIA/xZVUf9xGcs825mAp0tSiCSFp0KS4I+UcmOqwjrk4i3aJ+I5RPaL2woKQdIDf8qY1KutSu0vsIGaj8hqYY5ozSEXRLExwoBmd9X3g6VYwiorxiKWHDIGCVx7y+Ktk8ImmXihCQSXGVPptEzGokKgz5Qhva88XYTllzMat17lRYZGjCF4UhFVqYksNyeHD3hkYmM0uyslzQa/NvrFD6S3ypJKR3tGySOHPeLZeF4gjM60irXld3XrSQMqE8H+/OLcONJ3ImnkdUipIJd/WGU+3KWQomob0h/eF0ITIwAVzG7jf71irLllOeUXwmpkji0MbxvDGlKUUDV4mJkj+HlYj/UmCn9qTrzMaumxhutm0QMn1Og+sLrwtCpkwqNXMDVvSuA/pWp8gxLl4kSiOcG8drWGh3ApK3RG0SpERoiVIaFscdRto5UIklh4EInSaZxkcrAeMgQyyWi0KXNKgMJ4UidTKYLof8p5jT25Qyn2Q9YlSkMCk+YFC8LbYsZiIoStbDXG+S13cpKUJUA6t82O0Hotyl0wk+DxRLBeK5ZdJpqH9oud0X8lSXClgjvDMJ4kZgcaxr2JpYmuOBjLsiz3hgTxZ/LTxhjIlgJoaa7niYT3lbVlhVqF2YFxTnEl2XikApWWfIxzWwmKVjgTARQs2msRpWl38QXp5wrmW2U5ZZJG2R8d4ANrQ9CoeqX3bTyjVE1tIs67a2x5PEBvBJmITqNn1zdsxCRM/PrBiByr7ERHN6QSpQaVLAJzckx3TO1lottrShBUVAAAvXUxR+mE1EwS1IqQGUQaNt5vA9tvJcw4lqoMkgMPLWJbHOQskKBCcJpochQ6MWMDp0hKWoV3Vbly14kKKTuNtiNRwMXG65QnDFKHVrHfSO4f7gn4eQit2e7Djws50bWL3cdhMlLM61aDQRPmaK8SaVm028yQ01LHQjWOOsx9uYQwqB8KW9zB15WIAfiZnXbhFatdvlpJSs4RkSz8vCExjY9NNWB3t0iJUQCEp4mp4lvaFybVi1JPp/sIGtNz/AIgIWlaFDEG0q3a29YI6yXIRjU5PwJbvniPyxQ4pLYxOwq12hEmXjV8XdAzX4HJMULpB0gViJd5hy2RwEa6Q9IiVEkvMOWyBsIqhWSXNTFnx/j13SJ82atkXSXO61KZj0UHU+hGY9/KIZN+4ZoA7mR3L6xX0XgoSurGTv+0cInRV07VMkcvRc7VaglOIlye7y3hLZLGZq2yGZOgGpMA/xS5ixVzQQ0vGf1Mvqk99X9Q7bJ+sJ0OOy5Gpp7g1628LIQiiEUTx48zC/DHMEWdAftPh1aHpaVQDdsyzSOsQpQyTm/yhfMVDO3KEuWJafi7SuWghW0agqpWaGUSgxwExto4FEoXBEjeBAqC5GWsBLgZHkHnze0Y1Ec3vHnG4NIyz1e2ntq/6D7iK/aNfCNxkeRh4KmBKME3fMImIIJBxCoLHOMjIpfBqPSMIwrGgyG1TlFft8ZGQuHBFl+pnWkcjIRkZDkJO1HsK5GALpQDMDgHnGRkM8C/KN3l344u9Xb84yMhEuChF6uRAqWDhNDr5w/uEdhR1c11jcZEK+sryftkHST+kfvUR5L0mUesTXUe8bjIbh+sLH+2Eyz2RxUHgG9C9pW9WDDgOEZGQ/wC4LwzzS0ntHnGkxkZHq+DzfJ2I3pGRkYaOuiY/GHM+xga8C81X3rGRkJX7j/ob9hCnOGFl7vjGRkbPgyABeR/FVziDSMjIJGyNnOI9TGRkaCdgZQUjI/ekajIGQaBoyMjIII//2Q=="/>
          <p:cNvSpPr>
            <a:spLocks noChangeAspect="1" noChangeArrowheads="1"/>
          </p:cNvSpPr>
          <p:nvPr/>
        </p:nvSpPr>
        <p:spPr bwMode="auto">
          <a:xfrm>
            <a:off x="1524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://upload.wikimedia.org/wikipedia/commons/thumb/2/2e/San_Diego_Zoo_entrance_elephant.jpg/280px-San_Diego_Zoo_entrance_eleph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819128" cy="218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86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talk </a:t>
            </a:r>
            <a:r>
              <a:rPr lang="en-US" i="1" dirty="0" smtClean="0">
                <a:solidFill>
                  <a:srgbClr val="FF0000"/>
                </a:solidFill>
              </a:rPr>
              <a:t>about</a:t>
            </a:r>
            <a:r>
              <a:rPr lang="en-US" i="1" dirty="0" smtClean="0"/>
              <a:t> the zoo.</a:t>
            </a:r>
            <a:br>
              <a:rPr lang="en-US" i="1" dirty="0" smtClean="0"/>
            </a:br>
            <a:r>
              <a:rPr lang="en-US" i="1" dirty="0" err="1" smtClean="0"/>
              <a:t>Parlo</a:t>
            </a:r>
            <a:r>
              <a:rPr lang="en-US" i="1" dirty="0" smtClean="0"/>
              <a:t> </a:t>
            </a:r>
            <a:r>
              <a:rPr lang="en-US" b="1" i="1" dirty="0" err="1" smtClean="0"/>
              <a:t>dello</a:t>
            </a:r>
            <a:r>
              <a:rPr lang="en-US" i="1" dirty="0" smtClean="0"/>
              <a:t> zoo.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>	</a:t>
            </a:r>
            <a:r>
              <a:rPr lang="en-US" i="1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260649"/>
            <a:ext cx="8229600" cy="280831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Graffiti Treat" pitchFamily="2" charset="0"/>
              </a:rPr>
              <a:t>Preposition DI = OF / ABOUT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9978823"/>
              </p:ext>
            </p:extLst>
          </p:nvPr>
        </p:nvGraphicFramePr>
        <p:xfrm>
          <a:off x="107504" y="1052736"/>
          <a:ext cx="8928992" cy="193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660"/>
                <a:gridCol w="959313"/>
                <a:gridCol w="947411"/>
                <a:gridCol w="1008112"/>
                <a:gridCol w="1116124"/>
                <a:gridCol w="1116124"/>
                <a:gridCol w="1116124"/>
                <a:gridCol w="11161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PREPOSITION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DEFINITE ARTICLE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gli</a:t>
                      </a:r>
                      <a:endParaRPr lang="en-US" b="1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err="1" smtClean="0"/>
                        <a:t>di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dirty="0" smtClean="0"/>
                        <a:t>(of/about)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smtClean="0"/>
                        <a:t>del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n-US" baseline="0" dirty="0" smtClean="0"/>
                        <a:t>la</a:t>
                      </a:r>
                    </a:p>
                    <a:p>
                      <a:pPr algn="ctr"/>
                      <a:r>
                        <a:rPr lang="en-US" sz="2800" b="1" baseline="0" dirty="0" err="1" smtClean="0"/>
                        <a:t>della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l’</a:t>
                      </a:r>
                    </a:p>
                    <a:p>
                      <a:pPr algn="ctr"/>
                      <a:r>
                        <a:rPr lang="en-US" sz="2800" b="1" dirty="0" smtClean="0"/>
                        <a:t>dell’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lo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dello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2800" b="1" dirty="0" err="1" smtClean="0"/>
                        <a:t>dei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le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delle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gli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err="1" smtClean="0"/>
                        <a:t>degli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AutoShape 2" descr="data:image/jpeg;base64,/9j/4AAQSkZJRgABAQAAAQABAAD/2wCEAAkGBhQSEBUUEhQWFBUVFxgZFRcXFhgYFxgYFxQVFxcXGBcYHCYeFxkjGhcUHy8gIycpLCwsFx4xNTAqNSYrLCkBCQoKDgwOGg8PGi8kHyQsLCwsLCwsLCwsLCwsLCwsLCwsLCwsLCwsLCwsLCwsLCwsLCwpLCwsLCwsLCwsKSwsLP/AABEIAMIBAwMBIgACEQEDEQH/xAAcAAACAgMBAQAAAAAAAAAAAAAEBQMGAAECBwj/xABCEAABAgMGAggEBAQEBgMAAAABAhEAAyEEBRIxQVFhcQYTIjKBkaGxQsHR8CNSguEUFTNiU6Ky8RZDcoOS0gdUwv/EABoBAAMBAQEBAAAAAAAAAAAAAAIDBAEABQb/xAAqEQACAgEDBAEDBAMAAAAAAAAAAQIRAxIhMRMiQVEEMkKBFDNhcSOR8P/aAAwDAQACEQMRAD8AFvCZJWt5Usy0n4SvEx1YkO0DCSNoEReEs5LT/wCQglFoScj6g/OPKui/QyQWdOw8omQgCI0r+2iQL5Rmszpv0dKkg5/flEK7ENFzE8lq+bwXZ54CgSkKANQ7PwcF4mt9olqWTKlmWn8pXj9WyjtYPTFplzUhkTj+tIV60iv37c86cvFQsG21eLTjjWMRvUfJ0VpPP1dG5w+F+RiBV0zRnLV5P7R6dZrQgBQUgKcULkFJ3DUPIxw42EF1mMTPOJcogVBHMERNYj+IPvSPSZ1pQrE0qWAoAMxLEN2kuXSTtlWFy7rlGuBL7gN7QPUHdTajz681/inw9oEBi/WjopIWXILnZRgGd0GT8C1Dmx+kNWWNCKKcoxDrFvX/APHVoIWUYT1YdQLpUA4DsdiQ8J5nRW0JPcfkRDVOPsxphtkpLHKEU0O7VMWA2dSUVSQw2hRdSfx5b/mBrwr8oCL5Zxe+iXQVKZYXMR1kw5vVKXHdA34w5Ug2dQCUYUkhJAGWJgDD7orMC5GJNQSfSnyhf0kXhSSfzD3EU4lqxVNbvc83PFudpul48Di3J/DPKKL0kS0xPM+0X+1qSUHtJ8xFM6T2fFMlhOZJ8mgfkLtNjvFpFctk1kht/kYRWycvEpkhtMq5fOLReNzrYYAVAV9NorNuu2aCpZdKDkT7ekRY6PYxXH46i+bOZS5uEdkPziz3ElXbKs8CRSuZP0iqSUTMI7YoYuHRlDoXjIJp6P8AWOy7IyJSr5VitbDT94cDotbS5FltTDUSZre0CW+5yi04lFxMGNJDgihLHjlFjst4rWi0Y5i1KWlJU61drtAKJALGlC+bxVCcUl/RJkxuTf8AYtV0UtyQ5s1qH/am/SNpkpkoeYp1KbM0SC2/KGknplbZQARaZoAAABViAAyACnEVfpD0k/iZxXM71ASEpDsAHZAAB8I2bWSlG17BUFjTcvwGG0y2otPnAt42teAMujtQjbhCeeoPiSX3jhR8IJpPkTG47pjSXe6gGoriSpz5GMhRGQHSj6G9Wfs9L/k87VMo80JjP5FM1kST+lvYxEnpMv8AKPMxKOlih8A8zHnVk9HpXA3/ACRX/wBdH6VKHsY3/K1D/kLH/TNVGJ6aby/837Qd/wATh2KTXjvAvqeje0B/gCPgnj9YPuIw2Y7zxzSgxPaulyULKcJLbERNO6R4ElSklhsRrGd/o3t9gXVn/EUOcr/1VGu1/io8UTB9YY2bpEmYlwkt4REOlkl6pP8A4iM7/RtR9gjr/NKP6iPdEbC5n5UHlNR82g9PSazHNPmiNqvqxnQD9BjtUl9p2iIB1sz/AAVHkUn2VE1lvabKLiXNSWIP4ZIYhiGYgxMbdYzt5KEYi02U5KbkpUdrfozpxAVXqB3sQ5oUPcRoXzL/ADjzhoi0yNJxH/c+sdq6o/8APB5qSfeO1/wZ0kAzL86wuqZiLM5USWAYB+UcC1JOogyZd8lXxSlc0SzEKrhlHISvAFP+lUb1EZ0jmepFMKgpwCaMx1TxbeN2fqa9ZLSvIigCnH92YDE5agZxyro8hsvKZM+ZMDLukDJUwfqSfdEd1ImdJjq778VKThTROwAbyaNXvOE1OGaFodlZAEgsQa5gwiVYCMpqgeKUn2IjarPM/wAUHQYkkeHeMUR+TJcMRL4yfgazrQghgqnEbQLZ2Cys1oQlqEO2/KAVy5gzwHxP/rEE3rdEA8lAfOHT+XPJHTJiYfDjjepIs09YACh2sgCA7E6kjSKj0qtL/hpBLF1EAs7UHlEqbRPSXTLWk7gv/pMCWkzFnFMC33IU/m0IiqdlLsRIkhm7Q4Q1sxIbApQodeOscpBB7x5EwxQsMCSnx+sMlIzjgjv7+rJG0pXqWie6LIkJmHF/URhy2WlRqTwjcxSJisRDqw4QygQzkth8d4hFmQXZakg6AZb6wOp1SNSj5ILXZEAFlVYtFftHR5ZU6VJIVln4aRcE2aWmWACVEEkFq1baukAzZsojDiqx3oflD4OSV2InplKqBbbd0vEEZBLB+Qz84fX50OscqU6rdIxGUtaOr7RMxCQoS1AHshTsDuBSsV63W4Sw+FxTtOxfmIr9vtxWoqLknMkkk0zfwh2PuJpQcHuQqzjIgM4xuGUwbPRUXbwfxiC12DCkmtOMci+R+ZURWi8gpJDqrvHnrVZ6OwA8PEyVbe8IYPReKgO8v0gpKziC2f1TzPvDy1NNllKVJBLd4sPMwgKjjxVd3fWCzecz8x8k/SMafgKhld7S0YVEOCciCPOEqszz+cEfzGZv6CIZ0xSi5bwAHtGKzUjkGOkxwAY7BjQ0dxJIVWIokkZwJsuAeaannHLxizWMSGggDAqJZSi4iFSYmsuYjmcGzlkBnPnESZ6vzHzMbmrpA6jSFpWbdIMXeKgkAFQOpJz5cI2i3r/MTAiiVM5JYMOUYlUFoQrUxrKty9/QRKZyloUSwZmoMz+zwDJEZeM4oCEDM9o+OXp7wtQTewWppGl2iYmrBQ8YJst6g0KW8T9YFstsfvUhhMu5K0u4B4R0qWzRqle6DzNllNU4TopyR+oHTiPWBZ1lASSUgt3k/N/vON2SWRQ1bWDJicDOOyQ3h+z+TQq0mMcW1aKfbky0kKTLpuCKHygJMxJJNQeavkYb3pLVKmKALAh07EENlCK0lQZ0EcSDXiH0i7GrRNMITaVCqVnxLj1BgafOUSF404ny+KmuURqCtBTX/eIMBhqiJsYXrasUoA0BbixavIRXscN7QgrkkDNNeY+IfOE4NIPCqWwOeVtERVGR2IyHk5dUWYRILMI6QI7jzj0bZyLOnaNiSNo6EbaMOtnPUDYUrG+qA0G8YtMYERhpvDGRtoxo40HniIkiJ54iNKY4YjCI7k6xyUGOpSDWMClwCmNOI6MoxoSTBAHC+ETSlM3n6Q66Ny5SVHrpJmZMSCw3+2i3i2yEthlNyCfdhC5zUUalbKNIvNeEkhJ0LpERWy8esThwIDapDH3iz3vdkmYCUI6pW7jCa6pHygW6OipEx+uQFYgwwkvy3gVlhyZ02mJ7Hdc1QxiWsgCnZP2YDKSVkFw2hzj0KbMWheDrHZQSWSM9qxBeqULUesUlhUA000LRnXfo7plWscrEsDz5DP0hPfNsKpilDMnstsMvSLUrqkqzGHJ0glydKxu3SJabd1SEKqpDM2EBQSda6mDhOtwZQsrckTJS8EyWcYA5doAjLgYc2RC0hygpfLVJ8I30ztbWg4QKpSXcuaNkOUI0XhNfsnwSmNTc42ztGl7FtkWpx3WPpDAkTJeBYZWaTTPbxFIQixrWErZSDhGJC3DPktL5oPoabR1LsypZBeuYGkTyxp8MYsjjyg8zJktBUhgtIIyBcZ6ihyPnFZnzTPmY5qitQoxYYRs0XBE8MCQyVUY5bH39YVz+jqytRlEBmz2LsXHl4GDhkajTAlBarK5apay1ezk1KQNarnyKSfKLEuxrQoJWgqUSQUgPtlvHFplBD0IGo1BhqyMW4pFQwKlqc6QNPuFZUcHdNU8jp4ZRZ50kLIZLv9mJ5shk0+Go5aj5w+OR8ipxTVFNFwTxRj6xkXVMykZDOpIRSA0x0DE0m5pyspaoPk9FJxzATzMSucVyy9QbFZWIzrRFjtnRUEgmcnIOAnX1jJXRWUKlZPpCnmgkGsUmVwzeENrs6OT7QkqlJBAzcgV2D6w6/lVmSgfhjEDmSST4ZRaOiuEoUEgABQoA2kA/kJp6QnicVbPL5dmUQaFwWIasSybomqLBJruQB5mLNapjTVgUZSvQxykPmdH9YHrP0GsSXkQL6OzAWVhDf3A+0H3Z0YCpkvEoKBUMSQDk4o/ERPalpHxDz1ju47Uk2mUBXtp333jtcma4pBXTC4JYnjq0pljAHCaDM1bdoQKsCBTMRYOnN5YLW2FzgTru/jFUm22Yck4eY+sdj1NAjGVZpYIdIDkB2BbwMOekF0ossxKZZ7Kku6mzBIO3CKiq0q1WByr7Rb+nksTJNkmspTpI7PFKFbHjGSW6TfIViuZbkIH9QYuBf25+kByr2Q47yoFTYlE9mUw3WX9/pDO6LoUqakKIwu6sKSzDMOzcI1qJlsYXjO6mVKmMkrmv+Gp+ykiin3FKcYksd5LE+VKODCCnNIxVOTs4hff6hNn4jiIT2Uh2FD8zEsppakLOMYVAl+1RxR84FJbBOMiK3F7crtLYTcsk5jzji97KVTlkcM+QgubNSqctQDhRNQNDqxq8S3ggpQkhLigUoZp5wOtppUcsblwJJ11rKUAEAfMw8tVjR/Ey55LqCUvqBhGEnnEdvQpSUYgAwyBq328M7tuuVhQrGpPWEljhbC7NzfWCeS1yC8comrs6P2ebNxLWmYEhmU+WYBeo1iRHQCXjUUTTUukYUhhsDvxh3LuhILuSs1qAE03Ay5wLbLUULDqLg5AMkwi3ezB1yT4BL0uYtjd+qRhVRyQaEtk2/OKvZ1plLBKDMR+V98iIuFovcpNE4krDguGzyr91ivruAjtdWFB3AGfAVzHIQyEqe72GunGqDLXOlzpOFCFIUA4SoNkWI4a5tnAVntHZCi5wd8JoSnVvIK84Z/xMsrAnSxVLFJSxGxYtUbwBauqk2nsf01JGbliedWf/AFHaHY3GqSf5ETi7CJs0rbD2aZu7jSoyhfNu5WFSU65uXTThl6PDm67PIwqSpwtLsQSMSD3eFMvCFd5zupNFYgaFtPLP9oFuV0jklQmVYcDqcOa02jci75sxK1JSSmWHUrQeJ14QaZfWArJADNzOwELrTaChJS5AUXKXLONWirE0+SbIn4Fa5SgeyzaV9IyOFzC8ZFJPaPYpEpK5LBIfC4OrtFWm2jj6fWHPQ68eslB6FJKSHdtvSKl0mkzZdqmoBVhxOlgEhlVHaPNvCPH0XNpnrxk0EJtLmuVeEQzbyQM1JHi8IFo/MoeKio+lI0FJGpPIBP1MP6SO1D2dfkthhClNsGGW5i0dArZ1gmUZinV9DHniZgJol+bqi79AZ2BSxM7GJsLhgWd4DJFRi6MbsQXzOmC0TQHAC1jICmI6mF6io5q/zE+gh5elzqm2mcpPcxqOIBwxO5iJfR4pDsVeKf8A8kxqlFJHbiZISM3PJh9TDLo/NSLTKOCgWDiOIkQyk3YlIBKQx1TXwrkYMkWAEghqb55sIVPPFbDo4ZPcVdOLQV2slChhwJDg6sXyhOi6wwVMUqtQ2viYvV1WE4y6qKGhyia39GUr7iglgxDUJzfRoQvmRhUTJYlF02Ve57ukFKz1YKkoUU4iVAkKTVuRZoY2q9UoAlqddKIJYIJyyNKPQbxZuiVil2fFLmBGJRdJIBNWBS5GVBSLIkYa9WEjMmlPKGaoz7rtCZZXj7dJ5rdcqSoqC1gEhgFuCHYgvk4iw3fc8oTcKCAnD2u0C5fTl84XT7Ii02xUw4SlagAM6BkuRuwhhbLnkBTIRibNwAfMaQuc1yhml7J7NjOb0Ws6gQUAE6ihplwiuWnoTNKylJBRoSWB8NDBUqcqUQRMWUJLlOaSBoH+TRYbuv2RNAwrAJ0ND6xsZ3wA3lxebKPedxTJHaKGTSoLj9vGFlovJ0lAcKIYEHXMDxj1G12mXkopY5uxBHHSPOekVwypM9C5S1VJKkkDCAQ6cKtG4wyFPk2GVtpsmt9gXLs8rGp14ATkSQcwdf8AaOryWEKQhv6aEilWLVpzMSz56FIkzFKLChar4aM7cI7l2QzJiieyFsQvgTuOGhjGqW46U23Z3YTNKTNC8ErIO/Kif9o6vNC+rUSoLQoCraBTlhw4GOrxkTVuEomUZjiAQkAZAa83zhbLsdoCFqUoykirnIklshUc2h0Y+hbUau9yOTaV4WRhIS6m+IJAJVQ8ATrlBa74dDLQXaigWLcQXBHKBp13gBK3CSaLCajnSgcR1Y1YUEP3T2Q3ZyekKk0nXk6trZIpRWghKnBGtCPCo8oFVYcctWJISoJoXoSOFc6+cZMtxD0oc+cAzlgqJSqrVc6cjmIOLkwXRAiaVJIchSONSNRxoH8I4nWxagARhG4yPI6xxMSR2ywIzAp2SaEjRi3mYgVefVAjNLOlJqGOY8C/pFyV7okfolmzglNC+0LJlvJPbqDrCqfbytRUOzVwBk0aF4dkk+EPUF5J5N+A6ZaJYP7xkLAp67xkM6f8ga/4PT+htpaYoaFizAV5jOJ+ntyKnLlzJbDslKsVMi4I3zPlGSLVhUDoNoZX3bkTJCQkuXfwYx4jm1LUj1nDwUqydF3qtZHAAD1JguXd0uUoEWcTWzxrBB8EmGi7KwSXdwDlTziWVKSc6RrzNh9JGrHZQUJISElXwpGHDw3g+03X1YQpqg15HV46lzmID5/dDpEs62FTJmAlI+JIrnkoRO3JsJrTwEyejyVJpMIxp4Zv9iIP+HZwoMJ2L5w8uu0SlBkNTTXyMMEMziJnOSdMmlmlFnn5sMxEzCpJCjkNxvs0Opl0rSy1qSSWFM984fIWlUyqQ4GdCQD8oltUmTg7bYebQVvItgv1Di1sVyQkpWGG4jmdY1BZUtRTXLJucM7bYEJS6CSKFiXodQfKNWiypnSSvKYnP+5gKEchEmht0ULOtpeHtwcyrOkAEhw2bv6mDzbSpNSCkhuPpCCwWsOACE4vI+GUF2hTZEn28NoH/JHZWBPFqlucy7rldYJiElCgp6OH3cZNyhTes9HXEE9rMByHHzg+yXglU5KRVTElTvkOFIq3SSeBaMwC1KOrXJ6CL8GOThUglan7Gv8AGpZ1sPyg/TUwnnAFeNIIrqWD7wNZbQCoHApbfEVP7Zcob2hcqYlIAUhQ3DhuY+kURxKHAcozfg5klU1YSQVVDnQOYnvWxiapXaarAEOG2plDK6pgTLU4BOi0kFJpTkYjCR1IUkFSiXUoOwrkdPGNUmhKbUrQsn3er+FWhQyLggguGGTcsuMKv5kZCEkOyuJo+Xy5vFumWdfUhYKcw4zLO0HyOjkq0JedLSrwKT4lLP4weuK4Y1fIjG3kVlWsfShQYqSFtk5wnniGY5vDK+73RMkFIxOsCgzGr0z8IU3tZhImLlsyQTgBr2dKnhAF4TDLSnRKwDkzHgctqO8dGTfBR0sMmmhpZbehaVJo7Bq+vCIf4kAYWDNnxEI7J2Q7Fyc9oYglQBIgumrskyrS6RHPrRm5QFOlFNctoNmzcOWcLLdbgKq+kPgvRMyC2T0pRiUavrrv4QimWwzHSdKp8qjxHsIFvq2Y2ILiAkW4sK1DNF0INImnNNkmaqUGvCIbROc0yGUSW6axpTExPB9ICBhyQpsKTbVAMPaMiAJjIZRNZ7NY2md2vCJZkghOE6EjwzEKEzwk4gSCNQWP7xKb0xDEVZfEMv1DNJ45R884Pwe8pW9yxybtSAAtZLCgHHnEsqUkJNOyDmc/GBruvTYhYI2h3ZbUFhiGJ4UiOc/A9qUd+UJ5diJUShi/dL0840uwTklyh+IYw9VZ1JHZUGGmEZRJLnftAPM0Lc/KFirtmd5wTm23IxMi+Jks4Vh+ebc9YZgNxhVfMvJYfYjNnyMAp29wYtTdSQVLnYy8sudnr66wHfS1rTUVGbfMQAAW7BL6NE9omEoqXVrV4owx7rR2WGkPn3qP4dKQj4UuTRmZ23MRXXeaEpdamclhuMstXgE2pTJyyGjvzJyjglNVJQRxBc+sB0lds6lp0pGSbKlC3lpLFRKesOWbBKBUtxjdpdRwKKy9WYJHNnygUDtg9YXORUCObKqKPFoRZArCo1oKnPm/GG8GOdciez9VJ7RITplvTR4pnS8EzTM/5ZwgKSx5sYuHSSwEJBZnUAKvWEdou1UpQGpAyyI+Y0h8GlTNhkp2CXFdJR2sZKFMEgFgSWz2z3ia33WgnsrKAKYWJqD8NX8IsV19GlTEhWBKUqzwsHApVOWYG0Lb1uvBMMrPICheuTDN65DwhkZp8gZPkz19j/ALZgJYVhKiSk56gMTp2dN4Pl9KTLTg6sFQACTRBJdmJcBXrFdvC8TK7CVHPC2WE0+usEmfKQUlScahVJNU1NWNWPhHT3qkVYMTkm8q3/70NbX0wnIASJUtaifxMIJAbMEO9QRURZ7j6QItUnHWUzhSCoAho8ovm80qm9YkkLSwFHdo5uy2TZBKsYJXXCe07iuJOTZcYF4Lj6YOXDF8Hqd7WuTMSUlCVNRyAfI6QitA/DIQeyDkACkaVf8AeAro6UpX+GECUtWoqDrR6pyyqOIiSdfDEpAxVcq0f2JhahJOmI+lUc/wiQlONCQSaMGAT+YpyECz7clylOkST7QVAkF99/GFiJaUqKlOzGmpLUHD5RTCFgSm3yZaZ4AxqPIamKdf9pUpsJd828x4Rzf18KUopGWv0HCBrBeWSGGRr98Itx4nFaiSeRPZCpU0kNpBFmRhT1itO6NzGpVlC5hA7oJJPCObdaMRZNEpoBFXOwnjcGmTCSSczHcsRHLDmJmL0gwGtiRoyGVnuh0gqLEjKNR1i9Jfuj1yi0TiiapSAkdpqHXUhgQWoYenonLQCuWTOpwSW3oaxZbkuFMvGcJBWzqVmaQam4kocIKsJrhegfPDRxyj5yeSUt4nra4xdM8+l3OtH4kg4WLFJyfalPvWGV29IAlQTOSUKBz0MWa8LglqYoUZau6pqhY2INCeMVe97qWghCmXXslqlP3pAfXtMbHImu3/AEO597JoU1jqRa9VGkU2chUguFBvyKLq/TqPGnGDrJfyVnCKEaK73rC38bymNUoVVFlm3koF0gAbqjiXPUXIDk5k0H1jLqsoWp1GkPZ1jQU0zH3WNWJITPIo7JCWRYHoajYUH7wVabrZFAPCGNnk5QcqWMNYbFE+TNTENnuxWAM/ofQxLZ7uSrvpFNAML+UWKzhLUjVolvkIr/SvRrsR+pbdUVgSZJVhWjDhLJfuiu+YfV6QZNnKbDLSVProNq5GO7ZdGJWIEB994hTZpkvQqGfZLGI5QH6oy3TB5tiOIJUMu0z4hwbUViZNxpd1DEonWoGuhprB5lqJC0EPqCA5HOJLVbAmhp6PApeQHkk6SIjMUkBIThFACMn0DbaQgvFLW1JAcgpJD6gf7Q7tE1xn2TCmdOT1gJIBCc2q7tntBGxj5Mv6y2ebWbJTMKc5iaKB2Cgx+8opNtuCUSf4ecpKh8MwsPBYDeYEWqbaTklySp3OWxprC+ddWIzC7KTmNFPsY1SkirHJw2TKnaLrmyiy0KxEd5QOEPqk5HnA0q6FEv6mLVZ7UpFHOHY5eAjmbMxQ5ZGMeRvkVosQS5yJ7yzmeA2HvGhLJAbLQQahKFTEpNQTk7RNNSiUFKWeQGZOw+ukHqrYU7e7BCoIS58uO0JJ15iYVAVORGjc9oUX/f5USlPi2QGw+sL5K5ktGMUC6fQ+8V48FLUyXJlvtRxaZYClJIdjAy7tSrukgnxjoTawbLAlI6w949we58IsbomSsCtErqkdWD2j3z7JhTNBEGzVOXgRaCV1yg4qkC3bo3KQw4mCbGgYg5p9tETR2kQNhtDU2xo3C0mMhuqIjRI+g7N0llnVafB/nE6+kQwukqb8ymA8zFasVhTL7S+yk5BRSSOIBy5QSZUp3czG1UdeAy9I+d6d8HpSyQjyMJ/SOYpsCCr+4Jwp/wDIj2EKrRaCrvTK6plv6qz9RAtsteKmQ2FIhRQOGHjtrSohqwE7+WortRPNBQkhMpJfiX5ls44kyELbrZYcZEEho7l2yWlscx9qEt4w1TZkkO4I3hqxpCP1MpcMhm3guWQqUlOEUUh2U70IfPlTxh9cl/ypxZ8KtUqoX2rFVvOcCnq5SnKj2gNh+8EyLmWwYpmEDIulQGwJzHOkLyYlyPxZlKNSPRUoEC2iYsoWCkd01B4HSKbdl/z5RwKJmBNCkhpif06/p8oslgv2XOT2VAk6fKEvYLpNb8m+itqdG+b14w7mWoRUbjUUKo57RccHrFkVIBqYZDNOMdMTMuNarZtU7E8D26fhlqb73jtFoQ3eHnXyiOaQQagiFyi5Ra9mxVPgr9pvcpqDllFi/iErQnEAQoAsdyHilXjLBWycnh9d1pUsJoMI7xI+6wnDgliQ+dS/BzbJSASA6T+VXyOsBSpBSHUgnNtvvhHFstAJCgcQyzfLJ+MSSLaSyfLccQYJoYlsQzqxCmThGpOgG/GGkxRXQ1IzMQTFhCCaBvijA0IbRKq6s9hpA1qmsGTnEM+1lSicwDnvWIFW4BBKs/c7DjFEIryc9+AazoUpb5NrtC3pheJIdHI8AdhptAs7pE00IfMsoA0AOnEvWJrYE91Z79PEVi2EKak0SZMn2oqqEEMojOofIsYf3laEmSXokgFPPMN84hvpDy2SO5V+GTfe0JZYXMKUO+gHMxV9XcS8bBN3WcLJUqiE1UeH1MQXhbManyAokbAZCJ70tAQkSUGg7xHxK+ghUYKKt6jZPSqJCXjlMaSqOhByfgyC+47Ajpo0gR0BCxhjRkTCXGQNm0ex3mhM5SS7KI7XHjzgGdZVJLB35R3etvloQsS1BcxGfLdO8LD0pmpSgTMJAyYul+Rqk8MjHl4tVB5oRk68k5QpRZIhjZbtapAU9GGcc2S/kqquVhP9ur8D9Ydyu2hwg1ZsTJ14mHqRDLE7F026zmgJTwKQT5mAZ1pmy0BC5aSkvlxycaRY+pFSosP7m+RLx1Is0pbqTodhGqVC3jb42EsiYJRStKQSQ2TADMsIfWW0iajEOypJ+/CNLsCCHau+ZiKyWYpJpmxblGtpoOMZRdeA623UienthiMlJooeMCI6NIzxrxDJYbH+ogNMHBQJ4wdKmk0ZtxHM9SnATrE7RZGTXBqxpMpTzA9P6iAWbdSKlPOo4iD7RaiRiQQpLO4qGiIzm8PvPSK7bukCZM4omOg0UmbLAqDljRQL2cMaZwpw9DVK3bHKZ0smrvrElrnBKaKSkHUmsJVXghScZIA/xZVUf9xGcs825mAp0tSiCSFp0KS4I+UcmOqwjrk4i3aJ+I5RPaL2woKQdIDf8qY1KutSu0vsIGaj8hqYY5ozSEXRLExwoBmd9X3g6VYwiorxiKWHDIGCVx7y+Ktk8ImmXihCQSXGVPptEzGokKgz5Qhva88XYTllzMat17lRYZGjCF4UhFVqYksNyeHD3hkYmM0uyslzQa/NvrFD6S3ypJKR3tGySOHPeLZeF4gjM60irXld3XrSQMqE8H+/OLcONJ3ImnkdUipIJd/WGU+3KWQomob0h/eF0ITIwAVzG7jf71irLllOeUXwmpkji0MbxvDGlKUUDV4mJkj+HlYj/UmCn9qTrzMaumxhutm0QMn1Og+sLrwtCpkwqNXMDVvSuA/pWp8gxLl4kSiOcG8drWGh3ApK3RG0SpERoiVIaFscdRto5UIklh4EInSaZxkcrAeMgQyyWi0KXNKgMJ4UidTKYLof8p5jT25Qyn2Q9YlSkMCk+YFC8LbYsZiIoStbDXG+S13cpKUJUA6t82O0Hotyl0wk+DxRLBeK5ZdJpqH9oud0X8lSXClgjvDMJ4kZgcaxr2JpYmuOBjLsiz3hgTxZ/LTxhjIlgJoaa7niYT3lbVlhVqF2YFxTnEl2XikApWWfIxzWwmKVjgTARQs2msRpWl38QXp5wrmW2U5ZZJG2R8d4ANrQ9CoeqX3bTyjVE1tIs67a2x5PEBvBJmITqNn1zdsxCRM/PrBiByr7ERHN6QSpQaVLAJzckx3TO1lottrShBUVAAAvXUxR+mE1EwS1IqQGUQaNt5vA9tvJcw4lqoMkgMPLWJbHOQskKBCcJpochQ6MWMDp0hKWoV3Vbly14kKKTuNtiNRwMXG65QnDFKHVrHfSO4f7gn4eQit2e7Djws50bWL3cdhMlLM61aDQRPmaK8SaVm028yQ01LHQjWOOsx9uYQwqB8KW9zB15WIAfiZnXbhFatdvlpJSs4RkSz8vCExjY9NNWB3t0iJUQCEp4mp4lvaFybVi1JPp/sIGtNz/AIgIWlaFDEG0q3a29YI6yXIRjU5PwJbvniPyxQ4pLYxOwq12hEmXjV8XdAzX4HJMULpB0gViJd5hy2RwEa6Q9IiVEkvMOWyBsIqhWSXNTFnx/j13SJ82atkXSXO61KZj0UHU+hGY9/KIZN+4ZoA7mR3L6xX0XgoSurGTv+0cInRV07VMkcvRc7VaglOIlye7y3hLZLGZq2yGZOgGpMA/xS5ixVzQQ0vGf1Mvqk99X9Q7bJ+sJ0OOy5Gpp7g1628LIQiiEUTx48zC/DHMEWdAftPh1aHpaVQDdsyzSOsQpQyTm/yhfMVDO3KEuWJafi7SuWghW0agqpWaGUSgxwExto4FEoXBEjeBAqC5GWsBLgZHkHnze0Y1Ec3vHnG4NIyz1e2ntq/6D7iK/aNfCNxkeRh4KmBKME3fMImIIJBxCoLHOMjIpfBqPSMIwrGgyG1TlFft8ZGQuHBFl+pnWkcjIRkZDkJO1HsK5GALpQDMDgHnGRkM8C/KN3l344u9Xb84yMhEuChF6uRAqWDhNDr5w/uEdhR1c11jcZEK+sryftkHST+kfvUR5L0mUesTXUe8bjIbh+sLH+2Eyz2RxUHgG9C9pW9WDDgOEZGQ/wC4LwzzS0ntHnGkxkZHq+DzfJ2I3pGRkYaOuiY/GHM+xga8C81X3rGRkJX7j/ob9hCnOGFl7vjGRkbPgyABeR/FVziDSMjIJGyNnOI9TGRkaCdgZQUjI/ekajIGQaBoyMjIII/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BUUEhQWFBUVFxgZFRcXFhgYFxgYFxQVFxcXGBcYHCYeFxkjGhcUHy8gIycpLCwsFx4xNTAqNSYrLCkBCQoKDgwOGg8PGi8kHyQsLCwsLCwsLCwsLCwsLCwsLCwsLCwsLCwsLCwsLCwsLCwsLCwpLCwsLCwsLCwsKSwsLP/AABEIAMIBAwMBIgACEQEDEQH/xAAcAAACAgMBAQAAAAAAAAAAAAAEBQMGAAECBwj/xABCEAABAgMGAggEBAQEBgMAAAABAhEAAyEEBRIxQVFhcQYTIjKBkaGxQsHR8CNSguEUFTNiU6Ky8RZDcoOS0gdUwv/EABoBAAMBAQEBAAAAAAAAAAAAAAIDBAEABQb/xAAqEQACAgEDBAEDBAMAAAAAAAAAAQIRAxIhMRMiQVEEMkKBFDNhcSOR8P/aAAwDAQACEQMRAD8AFvCZJWt5Usy0n4SvEx1YkO0DCSNoEReEs5LT/wCQglFoScj6g/OPKui/QyQWdOw8omQgCI0r+2iQL5Rmszpv0dKkg5/flEK7ENFzE8lq+bwXZ54CgSkKANQ7PwcF4mt9olqWTKlmWn8pXj9WyjtYPTFplzUhkTj+tIV60iv37c86cvFQsG21eLTjjWMRvUfJ0VpPP1dG5w+F+RiBV0zRnLV5P7R6dZrQgBQUgKcULkFJ3DUPIxw42EF1mMTPOJcogVBHMERNYj+IPvSPSZ1pQrE0qWAoAMxLEN2kuXSTtlWFy7rlGuBL7gN7QPUHdTajz681/inw9oEBi/WjopIWXILnZRgGd0GT8C1Dmx+kNWWNCKKcoxDrFvX/APHVoIWUYT1YdQLpUA4DsdiQ8J5nRW0JPcfkRDVOPsxphtkpLHKEU0O7VMWA2dSUVSQw2hRdSfx5b/mBrwr8oCL5Zxe+iXQVKZYXMR1kw5vVKXHdA34w5Ug2dQCUYUkhJAGWJgDD7orMC5GJNQSfSnyhf0kXhSSfzD3EU4lqxVNbvc83PFudpul48Di3J/DPKKL0kS0xPM+0X+1qSUHtJ8xFM6T2fFMlhOZJ8mgfkLtNjvFpFctk1kht/kYRWycvEpkhtMq5fOLReNzrYYAVAV9NorNuu2aCpZdKDkT7ekRY6PYxXH46i+bOZS5uEdkPziz3ElXbKs8CRSuZP0iqSUTMI7YoYuHRlDoXjIJp6P8AWOy7IyJSr5VitbDT94cDotbS5FltTDUSZre0CW+5yi04lFxMGNJDgihLHjlFjst4rWi0Y5i1KWlJU61drtAKJALGlC+bxVCcUl/RJkxuTf8AYtV0UtyQ5s1qH/am/SNpkpkoeYp1KbM0SC2/KGknplbZQARaZoAAABViAAyACnEVfpD0k/iZxXM71ASEpDsAHZAAB8I2bWSlG17BUFjTcvwGG0y2otPnAt42teAMujtQjbhCeeoPiSX3jhR8IJpPkTG47pjSXe6gGoriSpz5GMhRGQHSj6G9Wfs9L/k87VMo80JjP5FM1kST+lvYxEnpMv8AKPMxKOlih8A8zHnVk9HpXA3/ACRX/wBdH6VKHsY3/K1D/kLH/TNVGJ6aby/837Qd/wATh2KTXjvAvqeje0B/gCPgnj9YPuIw2Y7zxzSgxPaulyULKcJLbERNO6R4ElSklhsRrGd/o3t9gXVn/EUOcr/1VGu1/io8UTB9YY2bpEmYlwkt4REOlkl6pP8A4iM7/RtR9gjr/NKP6iPdEbC5n5UHlNR82g9PSazHNPmiNqvqxnQD9BjtUl9p2iIB1sz/AAVHkUn2VE1lvabKLiXNSWIP4ZIYhiGYgxMbdYzt5KEYi02U5KbkpUdrfozpxAVXqB3sQ5oUPcRoXzL/ADjzhoi0yNJxH/c+sdq6o/8APB5qSfeO1/wZ0kAzL86wuqZiLM5USWAYB+UcC1JOogyZd8lXxSlc0SzEKrhlHISvAFP+lUb1EZ0jmepFMKgpwCaMx1TxbeN2fqa9ZLSvIigCnH92YDE5agZxyro8hsvKZM+ZMDLukDJUwfqSfdEd1ImdJjq778VKThTROwAbyaNXvOE1OGaFodlZAEgsQa5gwiVYCMpqgeKUn2IjarPM/wAUHQYkkeHeMUR+TJcMRL4yfgazrQghgqnEbQLZ2Cys1oQlqEO2/KAVy5gzwHxP/rEE3rdEA8lAfOHT+XPJHTJiYfDjjepIs09YACh2sgCA7E6kjSKj0qtL/hpBLF1EAs7UHlEqbRPSXTLWk7gv/pMCWkzFnFMC33IU/m0IiqdlLsRIkhm7Q4Q1sxIbApQodeOscpBB7x5EwxQsMCSnx+sMlIzjgjv7+rJG0pXqWie6LIkJmHF/URhy2WlRqTwjcxSJisRDqw4QygQzkth8d4hFmQXZakg6AZb6wOp1SNSj5ILXZEAFlVYtFftHR5ZU6VJIVln4aRcE2aWmWACVEEkFq1baukAzZsojDiqx3oflD4OSV2InplKqBbbd0vEEZBLB+Qz84fX50OscqU6rdIxGUtaOr7RMxCQoS1AHshTsDuBSsV63W4Sw+FxTtOxfmIr9vtxWoqLknMkkk0zfwh2PuJpQcHuQqzjIgM4xuGUwbPRUXbwfxiC12DCkmtOMci+R+ZURWi8gpJDqrvHnrVZ6OwA8PEyVbe8IYPReKgO8v0gpKziC2f1TzPvDy1NNllKVJBLd4sPMwgKjjxVd3fWCzecz8x8k/SMafgKhld7S0YVEOCciCPOEqszz+cEfzGZv6CIZ0xSi5bwAHtGKzUjkGOkxwAY7BjQ0dxJIVWIokkZwJsuAeaannHLxizWMSGggDAqJZSi4iFSYmsuYjmcGzlkBnPnESZ6vzHzMbmrpA6jSFpWbdIMXeKgkAFQOpJz5cI2i3r/MTAiiVM5JYMOUYlUFoQrUxrKty9/QRKZyloUSwZmoMz+zwDJEZeM4oCEDM9o+OXp7wtQTewWppGl2iYmrBQ8YJst6g0KW8T9YFstsfvUhhMu5K0u4B4R0qWzRqle6DzNllNU4TopyR+oHTiPWBZ1lASSUgt3k/N/vON2SWRQ1bWDJicDOOyQ3h+z+TQq0mMcW1aKfbky0kKTLpuCKHygJMxJJNQeavkYb3pLVKmKALAh07EENlCK0lQZ0EcSDXiH0i7GrRNMITaVCqVnxLj1BgafOUSF404ny+KmuURqCtBTX/eIMBhqiJsYXrasUoA0BbixavIRXscN7QgrkkDNNeY+IfOE4NIPCqWwOeVtERVGR2IyHk5dUWYRILMI6QI7jzj0bZyLOnaNiSNo6EbaMOtnPUDYUrG+qA0G8YtMYERhpvDGRtoxo40HniIkiJ54iNKY4YjCI7k6xyUGOpSDWMClwCmNOI6MoxoSTBAHC+ETSlM3n6Q66Ny5SVHrpJmZMSCw3+2i3i2yEthlNyCfdhC5zUUalbKNIvNeEkhJ0LpERWy8esThwIDapDH3iz3vdkmYCUI6pW7jCa6pHygW6OipEx+uQFYgwwkvy3gVlhyZ02mJ7Hdc1QxiWsgCnZP2YDKSVkFw2hzj0KbMWheDrHZQSWSM9qxBeqULUesUlhUA000LRnXfo7plWscrEsDz5DP0hPfNsKpilDMnstsMvSLUrqkqzGHJ0glydKxu3SJabd1SEKqpDM2EBQSda6mDhOtwZQsrckTJS8EyWcYA5doAjLgYc2RC0hygpfLVJ8I30ztbWg4QKpSXcuaNkOUI0XhNfsnwSmNTc42ztGl7FtkWpx3WPpDAkTJeBYZWaTTPbxFIQixrWErZSDhGJC3DPktL5oPoabR1LsypZBeuYGkTyxp8MYsjjyg8zJktBUhgtIIyBcZ6ihyPnFZnzTPmY5qitQoxYYRs0XBE8MCQyVUY5bH39YVz+jqytRlEBmz2LsXHl4GDhkajTAlBarK5apay1ezk1KQNarnyKSfKLEuxrQoJWgqUSQUgPtlvHFplBD0IGo1BhqyMW4pFQwKlqc6QNPuFZUcHdNU8jp4ZRZ50kLIZLv9mJ5shk0+Go5aj5w+OR8ipxTVFNFwTxRj6xkXVMykZDOpIRSA0x0DE0m5pyspaoPk9FJxzATzMSucVyy9QbFZWIzrRFjtnRUEgmcnIOAnX1jJXRWUKlZPpCnmgkGsUmVwzeENrs6OT7QkqlJBAzcgV2D6w6/lVmSgfhjEDmSST4ZRaOiuEoUEgABQoA2kA/kJp6QnicVbPL5dmUQaFwWIasSybomqLBJruQB5mLNapjTVgUZSvQxykPmdH9YHrP0GsSXkQL6OzAWVhDf3A+0H3Z0YCpkvEoKBUMSQDk4o/ERPalpHxDz1ju47Uk2mUBXtp333jtcma4pBXTC4JYnjq0pljAHCaDM1bdoQKsCBTMRYOnN5YLW2FzgTru/jFUm22Yck4eY+sdj1NAjGVZpYIdIDkB2BbwMOekF0ossxKZZ7Kku6mzBIO3CKiq0q1WByr7Rb+nksTJNkmspTpI7PFKFbHjGSW6TfIViuZbkIH9QYuBf25+kByr2Q47yoFTYlE9mUw3WX9/pDO6LoUqakKIwu6sKSzDMOzcI1qJlsYXjO6mVKmMkrmv+Gp+ykiin3FKcYksd5LE+VKODCCnNIxVOTs4hff6hNn4jiIT2Uh2FD8zEsppakLOMYVAl+1RxR84FJbBOMiK3F7crtLYTcsk5jzji97KVTlkcM+QgubNSqctQDhRNQNDqxq8S3ggpQkhLigUoZp5wOtppUcsblwJJ11rKUAEAfMw8tVjR/Ey55LqCUvqBhGEnnEdvQpSUYgAwyBq328M7tuuVhQrGpPWEljhbC7NzfWCeS1yC8comrs6P2ebNxLWmYEhmU+WYBeo1iRHQCXjUUTTUukYUhhsDvxh3LuhILuSs1qAE03Ay5wLbLUULDqLg5AMkwi3ezB1yT4BL0uYtjd+qRhVRyQaEtk2/OKvZ1plLBKDMR+V98iIuFovcpNE4krDguGzyr91ivruAjtdWFB3AGfAVzHIQyEqe72GunGqDLXOlzpOFCFIUA4SoNkWI4a5tnAVntHZCi5wd8JoSnVvIK84Z/xMsrAnSxVLFJSxGxYtUbwBauqk2nsf01JGbliedWf/AFHaHY3GqSf5ETi7CJs0rbD2aZu7jSoyhfNu5WFSU65uXTThl6PDm67PIwqSpwtLsQSMSD3eFMvCFd5zupNFYgaFtPLP9oFuV0jklQmVYcDqcOa02jci75sxK1JSSmWHUrQeJ14QaZfWArJADNzOwELrTaChJS5AUXKXLONWirE0+SbIn4Fa5SgeyzaV9IyOFzC8ZFJPaPYpEpK5LBIfC4OrtFWm2jj6fWHPQ68eslB6FJKSHdtvSKl0mkzZdqmoBVhxOlgEhlVHaPNvCPH0XNpnrxk0EJtLmuVeEQzbyQM1JHi8IFo/MoeKio+lI0FJGpPIBP1MP6SO1D2dfkthhClNsGGW5i0dArZ1gmUZinV9DHniZgJol+bqi79AZ2BSxM7GJsLhgWd4DJFRi6MbsQXzOmC0TQHAC1jICmI6mF6io5q/zE+gh5elzqm2mcpPcxqOIBwxO5iJfR4pDsVeKf8A8kxqlFJHbiZISM3PJh9TDLo/NSLTKOCgWDiOIkQyk3YlIBKQx1TXwrkYMkWAEghqb55sIVPPFbDo4ZPcVdOLQV2slChhwJDg6sXyhOi6wwVMUqtQ2viYvV1WE4y6qKGhyia39GUr7iglgxDUJzfRoQvmRhUTJYlF02Ve57ukFKz1YKkoUU4iVAkKTVuRZoY2q9UoAlqddKIJYIJyyNKPQbxZuiVil2fFLmBGJRdJIBNWBS5GVBSLIkYa9WEjMmlPKGaoz7rtCZZXj7dJ5rdcqSoqC1gEhgFuCHYgvk4iw3fc8oTcKCAnD2u0C5fTl84XT7Ii02xUw4SlagAM6BkuRuwhhbLnkBTIRibNwAfMaQuc1yhml7J7NjOb0Ws6gQUAE6ihplwiuWnoTNKylJBRoSWB8NDBUqcqUQRMWUJLlOaSBoH+TRYbuv2RNAwrAJ0ND6xsZ3wA3lxebKPedxTJHaKGTSoLj9vGFlovJ0lAcKIYEHXMDxj1G12mXkopY5uxBHHSPOekVwypM9C5S1VJKkkDCAQ6cKtG4wyFPk2GVtpsmt9gXLs8rGp14ATkSQcwdf8AaOryWEKQhv6aEilWLVpzMSz56FIkzFKLChar4aM7cI7l2QzJiieyFsQvgTuOGhjGqW46U23Z3YTNKTNC8ErIO/Kif9o6vNC+rUSoLQoCraBTlhw4GOrxkTVuEomUZjiAQkAZAa83zhbLsdoCFqUoykirnIklshUc2h0Y+hbUau9yOTaV4WRhIS6m+IJAJVQ8ATrlBa74dDLQXaigWLcQXBHKBp13gBK3CSaLCajnSgcR1Y1YUEP3T2Q3ZyekKk0nXk6trZIpRWghKnBGtCPCo8oFVYcctWJISoJoXoSOFc6+cZMtxD0oc+cAzlgqJSqrVc6cjmIOLkwXRAiaVJIchSONSNRxoH8I4nWxagARhG4yPI6xxMSR2ywIzAp2SaEjRi3mYgVefVAjNLOlJqGOY8C/pFyV7okfolmzglNC+0LJlvJPbqDrCqfbytRUOzVwBk0aF4dkk+EPUF5J5N+A6ZaJYP7xkLAp67xkM6f8ga/4PT+htpaYoaFizAV5jOJ+ntyKnLlzJbDslKsVMi4I3zPlGSLVhUDoNoZX3bkTJCQkuXfwYx4jm1LUj1nDwUqydF3qtZHAAD1JguXd0uUoEWcTWzxrBB8EmGi7KwSXdwDlTziWVKSc6RrzNh9JGrHZQUJISElXwpGHDw3g+03X1YQpqg15HV46lzmID5/dDpEs62FTJmAlI+JIrnkoRO3JsJrTwEyejyVJpMIxp4Zv9iIP+HZwoMJ2L5w8uu0SlBkNTTXyMMEMziJnOSdMmlmlFnn5sMxEzCpJCjkNxvs0Opl0rSy1qSSWFM984fIWlUyqQ4GdCQD8oltUmTg7bYebQVvItgv1Di1sVyQkpWGG4jmdY1BZUtRTXLJucM7bYEJS6CSKFiXodQfKNWiypnSSvKYnP+5gKEchEmht0ULOtpeHtwcyrOkAEhw2bv6mDzbSpNSCkhuPpCCwWsOACE4vI+GUF2hTZEn28NoH/JHZWBPFqlucy7rldYJiElCgp6OH3cZNyhTes9HXEE9rMByHHzg+yXglU5KRVTElTvkOFIq3SSeBaMwC1KOrXJ6CL8GOThUglan7Gv8AGpZ1sPyg/TUwnnAFeNIIrqWD7wNZbQCoHApbfEVP7Zcob2hcqYlIAUhQ3DhuY+kURxKHAcozfg5klU1YSQVVDnQOYnvWxiapXaarAEOG2plDK6pgTLU4BOi0kFJpTkYjCR1IUkFSiXUoOwrkdPGNUmhKbUrQsn3er+FWhQyLggguGGTcsuMKv5kZCEkOyuJo+Xy5vFumWdfUhYKcw4zLO0HyOjkq0JedLSrwKT4lLP4weuK4Y1fIjG3kVlWsfShQYqSFtk5wnniGY5vDK+73RMkFIxOsCgzGr0z8IU3tZhImLlsyQTgBr2dKnhAF4TDLSnRKwDkzHgctqO8dGTfBR0sMmmhpZbehaVJo7Bq+vCIf4kAYWDNnxEI7J2Q7Fyc9oYglQBIgumrskyrS6RHPrRm5QFOlFNctoNmzcOWcLLdbgKq+kPgvRMyC2T0pRiUavrrv4QimWwzHSdKp8qjxHsIFvq2Y2ILiAkW4sK1DNF0INImnNNkmaqUGvCIbROc0yGUSW6axpTExPB9ICBhyQpsKTbVAMPaMiAJjIZRNZ7NY2md2vCJZkghOE6EjwzEKEzwk4gSCNQWP7xKb0xDEVZfEMv1DNJ45R884Pwe8pW9yxybtSAAtZLCgHHnEsqUkJNOyDmc/GBruvTYhYI2h3ZbUFhiGJ4UiOc/A9qUd+UJ5diJUShi/dL0840uwTklyh+IYw9VZ1JHZUGGmEZRJLnftAPM0Lc/KFirtmd5wTm23IxMi+Jks4Vh+ebc9YZgNxhVfMvJYfYjNnyMAp29wYtTdSQVLnYy8sudnr66wHfS1rTUVGbfMQAAW7BL6NE9omEoqXVrV4owx7rR2WGkPn3qP4dKQj4UuTRmZ23MRXXeaEpdamclhuMstXgE2pTJyyGjvzJyjglNVJQRxBc+sB0lds6lp0pGSbKlC3lpLFRKesOWbBKBUtxjdpdRwKKy9WYJHNnygUDtg9YXORUCObKqKPFoRZArCo1oKnPm/GG8GOdciez9VJ7RITplvTR4pnS8EzTM/5ZwgKSx5sYuHSSwEJBZnUAKvWEdou1UpQGpAyyI+Y0h8GlTNhkp2CXFdJR2sZKFMEgFgSWz2z3ia33WgnsrKAKYWJqD8NX8IsV19GlTEhWBKUqzwsHApVOWYG0Lb1uvBMMrPICheuTDN65DwhkZp8gZPkz19j/ALZgJYVhKiSk56gMTp2dN4Pl9KTLTg6sFQACTRBJdmJcBXrFdvC8TK7CVHPC2WE0+usEmfKQUlScahVJNU1NWNWPhHT3qkVYMTkm8q3/70NbX0wnIASJUtaifxMIJAbMEO9QRURZ7j6QItUnHWUzhSCoAho8ovm80qm9YkkLSwFHdo5uy2TZBKsYJXXCe07iuJOTZcYF4Lj6YOXDF8Hqd7WuTMSUlCVNRyAfI6QitA/DIQeyDkACkaVf8AeAro6UpX+GECUtWoqDrR6pyyqOIiSdfDEpAxVcq0f2JhahJOmI+lUc/wiQlONCQSaMGAT+YpyECz7clylOkST7QVAkF99/GFiJaUqKlOzGmpLUHD5RTCFgSm3yZaZ4AxqPIamKdf9pUpsJd828x4Rzf18KUopGWv0HCBrBeWSGGRr98Itx4nFaiSeRPZCpU0kNpBFmRhT1itO6NzGpVlC5hA7oJJPCObdaMRZNEpoBFXOwnjcGmTCSSczHcsRHLDmJmL0gwGtiRoyGVnuh0gqLEjKNR1i9Jfuj1yi0TiiapSAkdpqHXUhgQWoYenonLQCuWTOpwSW3oaxZbkuFMvGcJBWzqVmaQam4kocIKsJrhegfPDRxyj5yeSUt4nra4xdM8+l3OtH4kg4WLFJyfalPvWGV29IAlQTOSUKBz0MWa8LglqYoUZau6pqhY2INCeMVe97qWghCmXXslqlP3pAfXtMbHImu3/AEO597JoU1jqRa9VGkU2chUguFBvyKLq/TqPGnGDrJfyVnCKEaK73rC38bymNUoVVFlm3koF0gAbqjiXPUXIDk5k0H1jLqsoWp1GkPZ1jQU0zH3WNWJITPIo7JCWRYHoajYUH7wVabrZFAPCGNnk5QcqWMNYbFE+TNTENnuxWAM/ofQxLZ7uSrvpFNAML+UWKzhLUjVolvkIr/SvRrsR+pbdUVgSZJVhWjDhLJfuiu+YfV6QZNnKbDLSVProNq5GO7ZdGJWIEB994hTZpkvQqGfZLGI5QH6oy3TB5tiOIJUMu0z4hwbUViZNxpd1DEonWoGuhprB5lqJC0EPqCA5HOJLVbAmhp6PApeQHkk6SIjMUkBIThFACMn0DbaQgvFLW1JAcgpJD6gf7Q7tE1xn2TCmdOT1gJIBCc2q7tntBGxj5Mv6y2ebWbJTMKc5iaKB2Cgx+8opNtuCUSf4ecpKh8MwsPBYDeYEWqbaTklySp3OWxprC+ddWIzC7KTmNFPsY1SkirHJw2TKnaLrmyiy0KxEd5QOEPqk5HnA0q6FEv6mLVZ7UpFHOHY5eAjmbMxQ5ZGMeRvkVosQS5yJ7yzmeA2HvGhLJAbLQQahKFTEpNQTk7RNNSiUFKWeQGZOw+ukHqrYU7e7BCoIS58uO0JJ15iYVAVORGjc9oUX/f5USlPi2QGw+sL5K5ktGMUC6fQ+8V48FLUyXJlvtRxaZYClJIdjAy7tSrukgnxjoTawbLAlI6w949we58IsbomSsCtErqkdWD2j3z7JhTNBEGzVOXgRaCV1yg4qkC3bo3KQw4mCbGgYg5p9tETR2kQNhtDU2xo3C0mMhuqIjRI+g7N0llnVafB/nE6+kQwukqb8ymA8zFasVhTL7S+yk5BRSSOIBy5QSZUp3czG1UdeAy9I+d6d8HpSyQjyMJ/SOYpsCCr+4Jwp/wDIj2EKrRaCrvTK6plv6qz9RAtsteKmQ2FIhRQOGHjtrSohqwE7+WortRPNBQkhMpJfiX5ls44kyELbrZYcZEEho7l2yWlscx9qEt4w1TZkkO4I3hqxpCP1MpcMhm3guWQqUlOEUUh2U70IfPlTxh9cl/ypxZ8KtUqoX2rFVvOcCnq5SnKj2gNh+8EyLmWwYpmEDIulQGwJzHOkLyYlyPxZlKNSPRUoEC2iYsoWCkd01B4HSKbdl/z5RwKJmBNCkhpif06/p8oslgv2XOT2VAk6fKEvYLpNb8m+itqdG+b14w7mWoRUbjUUKo57RccHrFkVIBqYZDNOMdMTMuNarZtU7E8D26fhlqb73jtFoQ3eHnXyiOaQQagiFyi5Ra9mxVPgr9pvcpqDllFi/iErQnEAQoAsdyHilXjLBWycnh9d1pUsJoMI7xI+6wnDgliQ+dS/BzbJSASA6T+VXyOsBSpBSHUgnNtvvhHFstAJCgcQyzfLJ+MSSLaSyfLccQYJoYlsQzqxCmThGpOgG/GGkxRXQ1IzMQTFhCCaBvijA0IbRKq6s9hpA1qmsGTnEM+1lSicwDnvWIFW4BBKs/c7DjFEIryc9+AazoUpb5NrtC3pheJIdHI8AdhptAs7pE00IfMsoA0AOnEvWJrYE91Z79PEVi2EKak0SZMn2oqqEEMojOofIsYf3laEmSXokgFPPMN84hvpDy2SO5V+GTfe0JZYXMKUO+gHMxV9XcS8bBN3WcLJUqiE1UeH1MQXhbManyAokbAZCJ70tAQkSUGg7xHxK+ghUYKKt6jZPSqJCXjlMaSqOhByfgyC+47Ajpo0gR0BCxhjRkTCXGQNm0ex3mhM5SS7KI7XHjzgGdZVJLB35R3etvloQsS1BcxGfLdO8LD0pmpSgTMJAyYul+Rqk8MjHl4tVB5oRk68k5QpRZIhjZbtapAU9GGcc2S/kqquVhP9ur8D9Ydyu2hwg1ZsTJ14mHqRDLE7F026zmgJTwKQT5mAZ1pmy0BC5aSkvlxycaRY+pFSosP7m+RLx1Is0pbqTodhGqVC3jb42EsiYJRStKQSQ2TADMsIfWW0iajEOypJ+/CNLsCCHau+ZiKyWYpJpmxblGtpoOMZRdeA623UienthiMlJooeMCI6NIzxrxDJYbH+ogNMHBQJ4wdKmk0ZtxHM9SnATrE7RZGTXBqxpMpTzA9P6iAWbdSKlPOo4iD7RaiRiQQpLO4qGiIzm8PvPSK7bukCZM4omOg0UmbLAqDljRQL2cMaZwpw9DVK3bHKZ0smrvrElrnBKaKSkHUmsJVXghScZIA/xZVUf9xGcs825mAp0tSiCSFp0KS4I+UcmOqwjrk4i3aJ+I5RPaL2woKQdIDf8qY1KutSu0vsIGaj8hqYY5ozSEXRLExwoBmd9X3g6VYwiorxiKWHDIGCVx7y+Ktk8ImmXihCQSXGVPptEzGokKgz5Qhva88XYTllzMat17lRYZGjCF4UhFVqYksNyeHD3hkYmM0uyslzQa/NvrFD6S3ypJKR3tGySOHPeLZeF4gjM60irXld3XrSQMqE8H+/OLcONJ3ImnkdUipIJd/WGU+3KWQomob0h/eF0ITIwAVzG7jf71irLllOeUXwmpkji0MbxvDGlKUUDV4mJkj+HlYj/UmCn9qTrzMaumxhutm0QMn1Og+sLrwtCpkwqNXMDVvSuA/pWp8gxLl4kSiOcG8drWGh3ApK3RG0SpERoiVIaFscdRto5UIklh4EInSaZxkcrAeMgQyyWi0KXNKgMJ4UidTKYLof8p5jT25Qyn2Q9YlSkMCk+YFC8LbYsZiIoStbDXG+S13cpKUJUA6t82O0Hotyl0wk+DxRLBeK5ZdJpqH9oud0X8lSXClgjvDMJ4kZgcaxr2JpYmuOBjLsiz3hgTxZ/LTxhjIlgJoaa7niYT3lbVlhVqF2YFxTnEl2XikApWWfIxzWwmKVjgTARQs2msRpWl38QXp5wrmW2U5ZZJG2R8d4ANrQ9CoeqX3bTyjVE1tIs67a2x5PEBvBJmITqNn1zdsxCRM/PrBiByr7ERHN6QSpQaVLAJzckx3TO1lottrShBUVAAAvXUxR+mE1EwS1IqQGUQaNt5vA9tvJcw4lqoMkgMPLWJbHOQskKBCcJpochQ6MWMDp0hKWoV3Vbly14kKKTuNtiNRwMXG65QnDFKHVrHfSO4f7gn4eQit2e7Djws50bWL3cdhMlLM61aDQRPmaK8SaVm028yQ01LHQjWOOsx9uYQwqB8KW9zB15WIAfiZnXbhFatdvlpJSs4RkSz8vCExjY9NNWB3t0iJUQCEp4mp4lvaFybVi1JPp/sIGtNz/AIgIWlaFDEG0q3a29YI6yXIRjU5PwJbvniPyxQ4pLYxOwq12hEmXjV8XdAzX4HJMULpB0gViJd5hy2RwEa6Q9IiVEkvMOWyBsIqhWSXNTFnx/j13SJ82atkXSXO61KZj0UHU+hGY9/KIZN+4ZoA7mR3L6xX0XgoSurGTv+0cInRV07VMkcvRc7VaglOIlye7y3hLZLGZq2yGZOgGpMA/xS5ixVzQQ0vGf1Mvqk99X9Q7bJ+sJ0OOy5Gpp7g1628LIQiiEUTx48zC/DHMEWdAftPh1aHpaVQDdsyzSOsQpQyTm/yhfMVDO3KEuWJafi7SuWghW0agqpWaGUSgxwExto4FEoXBEjeBAqC5GWsBLgZHkHnze0Y1Ec3vHnG4NIyz1e2ntq/6D7iK/aNfCNxkeRh4KmBKME3fMImIIJBxCoLHOMjIpfBqPSMIwrGgyG1TlFft8ZGQuHBFl+pnWkcjIRkZDkJO1HsK5GALpQDMDgHnGRkM8C/KN3l344u9Xb84yMhEuChF6uRAqWDhNDr5w/uEdhR1c11jcZEK+sryftkHST+kfvUR5L0mUesTXUe8bjIbh+sLH+2Eyz2RxUHgG9C9pW9WDDgOEZGQ/wC4LwzzS0ntHnGkxkZHq+DzfJ2I3pGRkYaOuiY/GHM+xga8C81X3rGRkJX7j/ob9hCnOGFl7vjGRkbPgyABeR/FVziDSMjIJGyNnOI9TGRkaCdgZQUjI/ekajIGQaBoyMjIII//2Q=="/>
          <p:cNvSpPr>
            <a:spLocks noChangeAspect="1" noChangeArrowheads="1"/>
          </p:cNvSpPr>
          <p:nvPr/>
        </p:nvSpPr>
        <p:spPr bwMode="auto">
          <a:xfrm>
            <a:off x="1524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://upload.wikimedia.org/wikipedia/commons/thumb/2/2e/San_Diego_Zoo_entrance_elephant.jpg/280px-San_Diego_Zoo_entrance_eleph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819128" cy="218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86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I talk </a:t>
            </a:r>
            <a:r>
              <a:rPr lang="en-US" sz="4000" i="1" dirty="0" smtClean="0">
                <a:solidFill>
                  <a:srgbClr val="FF0000"/>
                </a:solidFill>
              </a:rPr>
              <a:t>about</a:t>
            </a:r>
            <a:r>
              <a:rPr lang="en-US" sz="4000" i="1" dirty="0" smtClean="0"/>
              <a:t> the stadium</a:t>
            </a:r>
            <a:br>
              <a:rPr lang="en-US" sz="4000" i="1" dirty="0" smtClean="0"/>
            </a:br>
            <a:r>
              <a:rPr lang="en-US" sz="4000" i="1" dirty="0" err="1" smtClean="0"/>
              <a:t>Parlo</a:t>
            </a:r>
            <a:r>
              <a:rPr lang="en-US" sz="4000" i="1" dirty="0" smtClean="0"/>
              <a:t> ______________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>	</a:t>
            </a:r>
            <a:r>
              <a:rPr lang="en-US" i="1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260649"/>
            <a:ext cx="8229600" cy="4032447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  <a:latin typeface="Graffiti Treat" pitchFamily="2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1348700"/>
              </p:ext>
            </p:extLst>
          </p:nvPr>
        </p:nvGraphicFramePr>
        <p:xfrm>
          <a:off x="107504" y="1052736"/>
          <a:ext cx="8928992" cy="193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660"/>
                <a:gridCol w="959313"/>
                <a:gridCol w="947411"/>
                <a:gridCol w="1008112"/>
                <a:gridCol w="1116124"/>
                <a:gridCol w="1116124"/>
                <a:gridCol w="1116124"/>
                <a:gridCol w="11161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PREPOSITION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DEFINITE ARTICLE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gli</a:t>
                      </a:r>
                      <a:endParaRPr lang="en-US" b="1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err="1" smtClean="0"/>
                        <a:t>di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dirty="0" smtClean="0"/>
                        <a:t>(of/ about)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smtClean="0"/>
                        <a:t>del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n-US" baseline="0" dirty="0" smtClean="0"/>
                        <a:t>la</a:t>
                      </a:r>
                    </a:p>
                    <a:p>
                      <a:pPr algn="ctr"/>
                      <a:r>
                        <a:rPr lang="en-US" sz="2800" b="1" baseline="0" dirty="0" err="1" smtClean="0"/>
                        <a:t>della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l’</a:t>
                      </a:r>
                    </a:p>
                    <a:p>
                      <a:pPr algn="ctr"/>
                      <a:r>
                        <a:rPr lang="en-US" sz="2800" b="1" dirty="0" smtClean="0"/>
                        <a:t>dell’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lo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dello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2800" b="1" dirty="0" err="1" smtClean="0"/>
                        <a:t>dei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le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delle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gli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err="1" smtClean="0"/>
                        <a:t>degli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AutoShape 2" descr="data:image/jpeg;base64,/9j/4AAQSkZJRgABAQAAAQABAAD/2wCEAAkGBhQSEBUUEhQWFBUVFxgZFRcXFhgYFxgYFxQVFxcXGBcYHCYeFxkjGhcUHy8gIycpLCwsFx4xNTAqNSYrLCkBCQoKDgwOGg8PGi8kHyQsLCwsLCwsLCwsLCwsLCwsLCwsLCwsLCwsLCwsLCwsLCwsLCwpLCwsLCwsLCwsKSwsLP/AABEIAMIBAwMBIgACEQEDEQH/xAAcAAACAgMBAQAAAAAAAAAAAAAEBQMGAAECBwj/xABCEAABAgMGAggEBAQEBgMAAAABAhEAAyEEBRIxQVFhcQYTIjKBkaGxQsHR8CNSguEUFTNiU6Ky8RZDcoOS0gdUwv/EABoBAAMBAQEBAAAAAAAAAAAAAAIDBAEABQb/xAAqEQACAgEDBAEDBAMAAAAAAAAAAQIRAxIhMRMiQVEEMkKBFDNhcSOR8P/aAAwDAQACEQMRAD8AFvCZJWt5Usy0n4SvEx1YkO0DCSNoEReEs5LT/wCQglFoScj6g/OPKui/QyQWdOw8omQgCI0r+2iQL5Rmszpv0dKkg5/flEK7ENFzE8lq+bwXZ54CgSkKANQ7PwcF4mt9olqWTKlmWn8pXj9WyjtYPTFplzUhkTj+tIV60iv37c86cvFQsG21eLTjjWMRvUfJ0VpPP1dG5w+F+RiBV0zRnLV5P7R6dZrQgBQUgKcULkFJ3DUPIxw42EF1mMTPOJcogVBHMERNYj+IPvSPSZ1pQrE0qWAoAMxLEN2kuXSTtlWFy7rlGuBL7gN7QPUHdTajz681/inw9oEBi/WjopIWXILnZRgGd0GT8C1Dmx+kNWWNCKKcoxDrFvX/APHVoIWUYT1YdQLpUA4DsdiQ8J5nRW0JPcfkRDVOPsxphtkpLHKEU0O7VMWA2dSUVSQw2hRdSfx5b/mBrwr8oCL5Zxe+iXQVKZYXMR1kw5vVKXHdA34w5Ug2dQCUYUkhJAGWJgDD7orMC5GJNQSfSnyhf0kXhSSfzD3EU4lqxVNbvc83PFudpul48Di3J/DPKKL0kS0xPM+0X+1qSUHtJ8xFM6T2fFMlhOZJ8mgfkLtNjvFpFctk1kht/kYRWycvEpkhtMq5fOLReNzrYYAVAV9NorNuu2aCpZdKDkT7ekRY6PYxXH46i+bOZS5uEdkPziz3ElXbKs8CRSuZP0iqSUTMI7YoYuHRlDoXjIJp6P8AWOy7IyJSr5VitbDT94cDotbS5FltTDUSZre0CW+5yi04lFxMGNJDgihLHjlFjst4rWi0Y5i1KWlJU61drtAKJALGlC+bxVCcUl/RJkxuTf8AYtV0UtyQ5s1qH/am/SNpkpkoeYp1KbM0SC2/KGknplbZQARaZoAAABViAAyACnEVfpD0k/iZxXM71ASEpDsAHZAAB8I2bWSlG17BUFjTcvwGG0y2otPnAt42teAMujtQjbhCeeoPiSX3jhR8IJpPkTG47pjSXe6gGoriSpz5GMhRGQHSj6G9Wfs9L/k87VMo80JjP5FM1kST+lvYxEnpMv8AKPMxKOlih8A8zHnVk9HpXA3/ACRX/wBdH6VKHsY3/K1D/kLH/TNVGJ6aby/837Qd/wATh2KTXjvAvqeje0B/gCPgnj9YPuIw2Y7zxzSgxPaulyULKcJLbERNO6R4ElSklhsRrGd/o3t9gXVn/EUOcr/1VGu1/io8UTB9YY2bpEmYlwkt4REOlkl6pP8A4iM7/RtR9gjr/NKP6iPdEbC5n5UHlNR82g9PSazHNPmiNqvqxnQD9BjtUl9p2iIB1sz/AAVHkUn2VE1lvabKLiXNSWIP4ZIYhiGYgxMbdYzt5KEYi02U5KbkpUdrfozpxAVXqB3sQ5oUPcRoXzL/ADjzhoi0yNJxH/c+sdq6o/8APB5qSfeO1/wZ0kAzL86wuqZiLM5USWAYB+UcC1JOogyZd8lXxSlc0SzEKrhlHISvAFP+lUb1EZ0jmepFMKgpwCaMx1TxbeN2fqa9ZLSvIigCnH92YDE5agZxyro8hsvKZM+ZMDLukDJUwfqSfdEd1ImdJjq778VKThTROwAbyaNXvOE1OGaFodlZAEgsQa5gwiVYCMpqgeKUn2IjarPM/wAUHQYkkeHeMUR+TJcMRL4yfgazrQghgqnEbQLZ2Cys1oQlqEO2/KAVy5gzwHxP/rEE3rdEA8lAfOHT+XPJHTJiYfDjjepIs09YACh2sgCA7E6kjSKj0qtL/hpBLF1EAs7UHlEqbRPSXTLWk7gv/pMCWkzFnFMC33IU/m0IiqdlLsRIkhm7Q4Q1sxIbApQodeOscpBB7x5EwxQsMCSnx+sMlIzjgjv7+rJG0pXqWie6LIkJmHF/URhy2WlRqTwjcxSJisRDqw4QygQzkth8d4hFmQXZakg6AZb6wOp1SNSj5ILXZEAFlVYtFftHR5ZU6VJIVln4aRcE2aWmWACVEEkFq1baukAzZsojDiqx3oflD4OSV2InplKqBbbd0vEEZBLB+Qz84fX50OscqU6rdIxGUtaOr7RMxCQoS1AHshTsDuBSsV63W4Sw+FxTtOxfmIr9vtxWoqLknMkkk0zfwh2PuJpQcHuQqzjIgM4xuGUwbPRUXbwfxiC12DCkmtOMci+R+ZURWi8gpJDqrvHnrVZ6OwA8PEyVbe8IYPReKgO8v0gpKziC2f1TzPvDy1NNllKVJBLd4sPMwgKjjxVd3fWCzecz8x8k/SMafgKhld7S0YVEOCciCPOEqszz+cEfzGZv6CIZ0xSi5bwAHtGKzUjkGOkxwAY7BjQ0dxJIVWIokkZwJsuAeaannHLxizWMSGggDAqJZSi4iFSYmsuYjmcGzlkBnPnESZ6vzHzMbmrpA6jSFpWbdIMXeKgkAFQOpJz5cI2i3r/MTAiiVM5JYMOUYlUFoQrUxrKty9/QRKZyloUSwZmoMz+zwDJEZeM4oCEDM9o+OXp7wtQTewWppGl2iYmrBQ8YJst6g0KW8T9YFstsfvUhhMu5K0u4B4R0qWzRqle6DzNllNU4TopyR+oHTiPWBZ1lASSUgt3k/N/vON2SWRQ1bWDJicDOOyQ3h+z+TQq0mMcW1aKfbky0kKTLpuCKHygJMxJJNQeavkYb3pLVKmKALAh07EENlCK0lQZ0EcSDXiH0i7GrRNMITaVCqVnxLj1BgafOUSF404ny+KmuURqCtBTX/eIMBhqiJsYXrasUoA0BbixavIRXscN7QgrkkDNNeY+IfOE4NIPCqWwOeVtERVGR2IyHk5dUWYRILMI6QI7jzj0bZyLOnaNiSNo6EbaMOtnPUDYUrG+qA0G8YtMYERhpvDGRtoxo40HniIkiJ54iNKY4YjCI7k6xyUGOpSDWMClwCmNOI6MoxoSTBAHC+ETSlM3n6Q66Ny5SVHrpJmZMSCw3+2i3i2yEthlNyCfdhC5zUUalbKNIvNeEkhJ0LpERWy8esThwIDapDH3iz3vdkmYCUI6pW7jCa6pHygW6OipEx+uQFYgwwkvy3gVlhyZ02mJ7Hdc1QxiWsgCnZP2YDKSVkFw2hzj0KbMWheDrHZQSWSM9qxBeqULUesUlhUA000LRnXfo7plWscrEsDz5DP0hPfNsKpilDMnstsMvSLUrqkqzGHJ0glydKxu3SJabd1SEKqpDM2EBQSda6mDhOtwZQsrckTJS8EyWcYA5doAjLgYc2RC0hygpfLVJ8I30ztbWg4QKpSXcuaNkOUI0XhNfsnwSmNTc42ztGl7FtkWpx3WPpDAkTJeBYZWaTTPbxFIQixrWErZSDhGJC3DPktL5oPoabR1LsypZBeuYGkTyxp8MYsjjyg8zJktBUhgtIIyBcZ6ihyPnFZnzTPmY5qitQoxYYRs0XBE8MCQyVUY5bH39YVz+jqytRlEBmz2LsXHl4GDhkajTAlBarK5apay1ezk1KQNarnyKSfKLEuxrQoJWgqUSQUgPtlvHFplBD0IGo1BhqyMW4pFQwKlqc6QNPuFZUcHdNU8jp4ZRZ50kLIZLv9mJ5shk0+Go5aj5w+OR8ipxTVFNFwTxRj6xkXVMykZDOpIRSA0x0DE0m5pyspaoPk9FJxzATzMSucVyy9QbFZWIzrRFjtnRUEgmcnIOAnX1jJXRWUKlZPpCnmgkGsUmVwzeENrs6OT7QkqlJBAzcgV2D6w6/lVmSgfhjEDmSST4ZRaOiuEoUEgABQoA2kA/kJp6QnicVbPL5dmUQaFwWIasSybomqLBJruQB5mLNapjTVgUZSvQxykPmdH9YHrP0GsSXkQL6OzAWVhDf3A+0H3Z0YCpkvEoKBUMSQDk4o/ERPalpHxDz1ju47Uk2mUBXtp333jtcma4pBXTC4JYnjq0pljAHCaDM1bdoQKsCBTMRYOnN5YLW2FzgTru/jFUm22Yck4eY+sdj1NAjGVZpYIdIDkB2BbwMOekF0ossxKZZ7Kku6mzBIO3CKiq0q1WByr7Rb+nksTJNkmspTpI7PFKFbHjGSW6TfIViuZbkIH9QYuBf25+kByr2Q47yoFTYlE9mUw3WX9/pDO6LoUqakKIwu6sKSzDMOzcI1qJlsYXjO6mVKmMkrmv+Gp+ykiin3FKcYksd5LE+VKODCCnNIxVOTs4hff6hNn4jiIT2Uh2FD8zEsppakLOMYVAl+1RxR84FJbBOMiK3F7crtLYTcsk5jzji97KVTlkcM+QgubNSqctQDhRNQNDqxq8S3ggpQkhLigUoZp5wOtppUcsblwJJ11rKUAEAfMw8tVjR/Ey55LqCUvqBhGEnnEdvQpSUYgAwyBq328M7tuuVhQrGpPWEljhbC7NzfWCeS1yC8comrs6P2ebNxLWmYEhmU+WYBeo1iRHQCXjUUTTUukYUhhsDvxh3LuhILuSs1qAE03Ay5wLbLUULDqLg5AMkwi3ezB1yT4BL0uYtjd+qRhVRyQaEtk2/OKvZ1plLBKDMR+V98iIuFovcpNE4krDguGzyr91ivruAjtdWFB3AGfAVzHIQyEqe72GunGqDLXOlzpOFCFIUA4SoNkWI4a5tnAVntHZCi5wd8JoSnVvIK84Z/xMsrAnSxVLFJSxGxYtUbwBauqk2nsf01JGbliedWf/AFHaHY3GqSf5ETi7CJs0rbD2aZu7jSoyhfNu5WFSU65uXTThl6PDm67PIwqSpwtLsQSMSD3eFMvCFd5zupNFYgaFtPLP9oFuV0jklQmVYcDqcOa02jci75sxK1JSSmWHUrQeJ14QaZfWArJADNzOwELrTaChJS5AUXKXLONWirE0+SbIn4Fa5SgeyzaV9IyOFzC8ZFJPaPYpEpK5LBIfC4OrtFWm2jj6fWHPQ68eslB6FJKSHdtvSKl0mkzZdqmoBVhxOlgEhlVHaPNvCPH0XNpnrxk0EJtLmuVeEQzbyQM1JHi8IFo/MoeKio+lI0FJGpPIBP1MP6SO1D2dfkthhClNsGGW5i0dArZ1gmUZinV9DHniZgJol+bqi79AZ2BSxM7GJsLhgWd4DJFRi6MbsQXzOmC0TQHAC1jICmI6mF6io5q/zE+gh5elzqm2mcpPcxqOIBwxO5iJfR4pDsVeKf8A8kxqlFJHbiZISM3PJh9TDLo/NSLTKOCgWDiOIkQyk3YlIBKQx1TXwrkYMkWAEghqb55sIVPPFbDo4ZPcVdOLQV2slChhwJDg6sXyhOi6wwVMUqtQ2viYvV1WE4y6qKGhyia39GUr7iglgxDUJzfRoQvmRhUTJYlF02Ve57ukFKz1YKkoUU4iVAkKTVuRZoY2q9UoAlqddKIJYIJyyNKPQbxZuiVil2fFLmBGJRdJIBNWBS5GVBSLIkYa9WEjMmlPKGaoz7rtCZZXj7dJ5rdcqSoqC1gEhgFuCHYgvk4iw3fc8oTcKCAnD2u0C5fTl84XT7Ii02xUw4SlagAM6BkuRuwhhbLnkBTIRibNwAfMaQuc1yhml7J7NjOb0Ws6gQUAE6ihplwiuWnoTNKylJBRoSWB8NDBUqcqUQRMWUJLlOaSBoH+TRYbuv2RNAwrAJ0ND6xsZ3wA3lxebKPedxTJHaKGTSoLj9vGFlovJ0lAcKIYEHXMDxj1G12mXkopY5uxBHHSPOekVwypM9C5S1VJKkkDCAQ6cKtG4wyFPk2GVtpsmt9gXLs8rGp14ATkSQcwdf8AaOryWEKQhv6aEilWLVpzMSz56FIkzFKLChar4aM7cI7l2QzJiieyFsQvgTuOGhjGqW46U23Z3YTNKTNC8ErIO/Kif9o6vNC+rUSoLQoCraBTlhw4GOrxkTVuEomUZjiAQkAZAa83zhbLsdoCFqUoykirnIklshUc2h0Y+hbUau9yOTaV4WRhIS6m+IJAJVQ8ATrlBa74dDLQXaigWLcQXBHKBp13gBK3CSaLCajnSgcR1Y1YUEP3T2Q3ZyekKk0nXk6trZIpRWghKnBGtCPCo8oFVYcctWJISoJoXoSOFc6+cZMtxD0oc+cAzlgqJSqrVc6cjmIOLkwXRAiaVJIchSONSNRxoH8I4nWxagARhG4yPI6xxMSR2ywIzAp2SaEjRi3mYgVefVAjNLOlJqGOY8C/pFyV7okfolmzglNC+0LJlvJPbqDrCqfbytRUOzVwBk0aF4dkk+EPUF5J5N+A6ZaJYP7xkLAp67xkM6f8ga/4PT+htpaYoaFizAV5jOJ+ntyKnLlzJbDslKsVMi4I3zPlGSLVhUDoNoZX3bkTJCQkuXfwYx4jm1LUj1nDwUqydF3qtZHAAD1JguXd0uUoEWcTWzxrBB8EmGi7KwSXdwDlTziWVKSc6RrzNh9JGrHZQUJISElXwpGHDw3g+03X1YQpqg15HV46lzmID5/dDpEs62FTJmAlI+JIrnkoRO3JsJrTwEyejyVJpMIxp4Zv9iIP+HZwoMJ2L5w8uu0SlBkNTTXyMMEMziJnOSdMmlmlFnn5sMxEzCpJCjkNxvs0Opl0rSy1qSSWFM984fIWlUyqQ4GdCQD8oltUmTg7bYebQVvItgv1Di1sVyQkpWGG4jmdY1BZUtRTXLJucM7bYEJS6CSKFiXodQfKNWiypnSSvKYnP+5gKEchEmht0ULOtpeHtwcyrOkAEhw2bv6mDzbSpNSCkhuPpCCwWsOACE4vI+GUF2hTZEn28NoH/JHZWBPFqlucy7rldYJiElCgp6OH3cZNyhTes9HXEE9rMByHHzg+yXglU5KRVTElTvkOFIq3SSeBaMwC1KOrXJ6CL8GOThUglan7Gv8AGpZ1sPyg/TUwnnAFeNIIrqWD7wNZbQCoHApbfEVP7Zcob2hcqYlIAUhQ3DhuY+kURxKHAcozfg5klU1YSQVVDnQOYnvWxiapXaarAEOG2plDK6pgTLU4BOi0kFJpTkYjCR1IUkFSiXUoOwrkdPGNUmhKbUrQsn3er+FWhQyLggguGGTcsuMKv5kZCEkOyuJo+Xy5vFumWdfUhYKcw4zLO0HyOjkq0JedLSrwKT4lLP4weuK4Y1fIjG3kVlWsfShQYqSFtk5wnniGY5vDK+73RMkFIxOsCgzGr0z8IU3tZhImLlsyQTgBr2dKnhAF4TDLSnRKwDkzHgctqO8dGTfBR0sMmmhpZbehaVJo7Bq+vCIf4kAYWDNnxEI7J2Q7Fyc9oYglQBIgumrskyrS6RHPrRm5QFOlFNctoNmzcOWcLLdbgKq+kPgvRMyC2T0pRiUavrrv4QimWwzHSdKp8qjxHsIFvq2Y2ILiAkW4sK1DNF0INImnNNkmaqUGvCIbROc0yGUSW6axpTExPB9ICBhyQpsKTbVAMPaMiAJjIZRNZ7NY2md2vCJZkghOE6EjwzEKEzwk4gSCNQWP7xKb0xDEVZfEMv1DNJ45R884Pwe8pW9yxybtSAAtZLCgHHnEsqUkJNOyDmc/GBruvTYhYI2h3ZbUFhiGJ4UiOc/A9qUd+UJ5diJUShi/dL0840uwTklyh+IYw9VZ1JHZUGGmEZRJLnftAPM0Lc/KFirtmd5wTm23IxMi+Jks4Vh+ebc9YZgNxhVfMvJYfYjNnyMAp29wYtTdSQVLnYy8sudnr66wHfS1rTUVGbfMQAAW7BL6NE9omEoqXVrV4owx7rR2WGkPn3qP4dKQj4UuTRmZ23MRXXeaEpdamclhuMstXgE2pTJyyGjvzJyjglNVJQRxBc+sB0lds6lp0pGSbKlC3lpLFRKesOWbBKBUtxjdpdRwKKy9WYJHNnygUDtg9YXORUCObKqKPFoRZArCo1oKnPm/GG8GOdciez9VJ7RITplvTR4pnS8EzTM/5ZwgKSx5sYuHSSwEJBZnUAKvWEdou1UpQGpAyyI+Y0h8GlTNhkp2CXFdJR2sZKFMEgFgSWz2z3ia33WgnsrKAKYWJqD8NX8IsV19GlTEhWBKUqzwsHApVOWYG0Lb1uvBMMrPICheuTDN65DwhkZp8gZPkz19j/ALZgJYVhKiSk56gMTp2dN4Pl9KTLTg6sFQACTRBJdmJcBXrFdvC8TK7CVHPC2WE0+usEmfKQUlScahVJNU1NWNWPhHT3qkVYMTkm8q3/70NbX0wnIASJUtaifxMIJAbMEO9QRURZ7j6QItUnHWUzhSCoAho8ovm80qm9YkkLSwFHdo5uy2TZBKsYJXXCe07iuJOTZcYF4Lj6YOXDF8Hqd7WuTMSUlCVNRyAfI6QitA/DIQeyDkACkaVf8AeAro6UpX+GECUtWoqDrR6pyyqOIiSdfDEpAxVcq0f2JhahJOmI+lUc/wiQlONCQSaMGAT+YpyECz7clylOkST7QVAkF99/GFiJaUqKlOzGmpLUHD5RTCFgSm3yZaZ4AxqPIamKdf9pUpsJd828x4Rzf18KUopGWv0HCBrBeWSGGRr98Itx4nFaiSeRPZCpU0kNpBFmRhT1itO6NzGpVlC5hA7oJJPCObdaMRZNEpoBFXOwnjcGmTCSSczHcsRHLDmJmL0gwGtiRoyGVnuh0gqLEjKNR1i9Jfuj1yi0TiiapSAkdpqHXUhgQWoYenonLQCuWTOpwSW3oaxZbkuFMvGcJBWzqVmaQam4kocIKsJrhegfPDRxyj5yeSUt4nra4xdM8+l3OtH4kg4WLFJyfalPvWGV29IAlQTOSUKBz0MWa8LglqYoUZau6pqhY2INCeMVe97qWghCmXXslqlP3pAfXtMbHImu3/AEO597JoU1jqRa9VGkU2chUguFBvyKLq/TqPGnGDrJfyVnCKEaK73rC38bymNUoVVFlm3koF0gAbqjiXPUXIDk5k0H1jLqsoWp1GkPZ1jQU0zH3WNWJITPIo7JCWRYHoajYUH7wVabrZFAPCGNnk5QcqWMNYbFE+TNTENnuxWAM/ofQxLZ7uSrvpFNAML+UWKzhLUjVolvkIr/SvRrsR+pbdUVgSZJVhWjDhLJfuiu+YfV6QZNnKbDLSVProNq5GO7ZdGJWIEB994hTZpkvQqGfZLGI5QH6oy3TB5tiOIJUMu0z4hwbUViZNxpd1DEonWoGuhprB5lqJC0EPqCA5HOJLVbAmhp6PApeQHkk6SIjMUkBIThFACMn0DbaQgvFLW1JAcgpJD6gf7Q7tE1xn2TCmdOT1gJIBCc2q7tntBGxj5Mv6y2ebWbJTMKc5iaKB2Cgx+8opNtuCUSf4ecpKh8MwsPBYDeYEWqbaTklySp3OWxprC+ddWIzC7KTmNFPsY1SkirHJw2TKnaLrmyiy0KxEd5QOEPqk5HnA0q6FEv6mLVZ7UpFHOHY5eAjmbMxQ5ZGMeRvkVosQS5yJ7yzmeA2HvGhLJAbLQQahKFTEpNQTk7RNNSiUFKWeQGZOw+ukHqrYU7e7BCoIS58uO0JJ15iYVAVORGjc9oUX/f5USlPi2QGw+sL5K5ktGMUC6fQ+8V48FLUyXJlvtRxaZYClJIdjAy7tSrukgnxjoTawbLAlI6w949we58IsbomSsCtErqkdWD2j3z7JhTNBEGzVOXgRaCV1yg4qkC3bo3KQw4mCbGgYg5p9tETR2kQNhtDU2xo3C0mMhuqIjRI+g7N0llnVafB/nE6+kQwukqb8ymA8zFasVhTL7S+yk5BRSSOIBy5QSZUp3czG1UdeAy9I+d6d8HpSyQjyMJ/SOYpsCCr+4Jwp/wDIj2EKrRaCrvTK6plv6qz9RAtsteKmQ2FIhRQOGHjtrSohqwE7+WortRPNBQkhMpJfiX5ls44kyELbrZYcZEEho7l2yWlscx9qEt4w1TZkkO4I3hqxpCP1MpcMhm3guWQqUlOEUUh2U70IfPlTxh9cl/ypxZ8KtUqoX2rFVvOcCnq5SnKj2gNh+8EyLmWwYpmEDIulQGwJzHOkLyYlyPxZlKNSPRUoEC2iYsoWCkd01B4HSKbdl/z5RwKJmBNCkhpif06/p8oslgv2XOT2VAk6fKEvYLpNb8m+itqdG+b14w7mWoRUbjUUKo57RccHrFkVIBqYZDNOMdMTMuNarZtU7E8D26fhlqb73jtFoQ3eHnXyiOaQQagiFyi5Ra9mxVPgr9pvcpqDllFi/iErQnEAQoAsdyHilXjLBWycnh9d1pUsJoMI7xI+6wnDgliQ+dS/BzbJSASA6T+VXyOsBSpBSHUgnNtvvhHFstAJCgcQyzfLJ+MSSLaSyfLccQYJoYlsQzqxCmThGpOgG/GGkxRXQ1IzMQTFhCCaBvijA0IbRKq6s9hpA1qmsGTnEM+1lSicwDnvWIFW4BBKs/c7DjFEIryc9+AazoUpb5NrtC3pheJIdHI8AdhptAs7pE00IfMsoA0AOnEvWJrYE91Z79PEVi2EKak0SZMn2oqqEEMojOofIsYf3laEmSXokgFPPMN84hvpDy2SO5V+GTfe0JZYXMKUO+gHMxV9XcS8bBN3WcLJUqiE1UeH1MQXhbManyAokbAZCJ70tAQkSUGg7xHxK+ghUYKKt6jZPSqJCXjlMaSqOhByfgyC+47Ajpo0gR0BCxhjRkTCXGQNm0ex3mhM5SS7KI7XHjzgGdZVJLB35R3etvloQsS1BcxGfLdO8LD0pmpSgTMJAyYul+Rqk8MjHl4tVB5oRk68k5QpRZIhjZbtapAU9GGcc2S/kqquVhP9ur8D9Ydyu2hwg1ZsTJ14mHqRDLE7F026zmgJTwKQT5mAZ1pmy0BC5aSkvlxycaRY+pFSosP7m+RLx1Is0pbqTodhGqVC3jb42EsiYJRStKQSQ2TADMsIfWW0iajEOypJ+/CNLsCCHau+ZiKyWYpJpmxblGtpoOMZRdeA623UienthiMlJooeMCI6NIzxrxDJYbH+ogNMHBQJ4wdKmk0ZtxHM9SnATrE7RZGTXBqxpMpTzA9P6iAWbdSKlPOo4iD7RaiRiQQpLO4qGiIzm8PvPSK7bukCZM4omOg0UmbLAqDljRQL2cMaZwpw9DVK3bHKZ0smrvrElrnBKaKSkHUmsJVXghScZIA/xZVUf9xGcs825mAp0tSiCSFp0KS4I+UcmOqwjrk4i3aJ+I5RPaL2woKQdIDf8qY1KutSu0vsIGaj8hqYY5ozSEXRLExwoBmd9X3g6VYwiorxiKWHDIGCVx7y+Ktk8ImmXihCQSXGVPptEzGokKgz5Qhva88XYTllzMat17lRYZGjCF4UhFVqYksNyeHD3hkYmM0uyslzQa/NvrFD6S3ypJKR3tGySOHPeLZeF4gjM60irXld3XrSQMqE8H+/OLcONJ3ImnkdUipIJd/WGU+3KWQomob0h/eF0ITIwAVzG7jf71irLllOeUXwmpkji0MbxvDGlKUUDV4mJkj+HlYj/UmCn9qTrzMaumxhutm0QMn1Og+sLrwtCpkwqNXMDVvSuA/pWp8gxLl4kSiOcG8drWGh3ApK3RG0SpERoiVIaFscdRto5UIklh4EInSaZxkcrAeMgQyyWi0KXNKgMJ4UidTKYLof8p5jT25Qyn2Q9YlSkMCk+YFC8LbYsZiIoStbDXG+S13cpKUJUA6t82O0Hotyl0wk+DxRLBeK5ZdJpqH9oud0X8lSXClgjvDMJ4kZgcaxr2JpYmuOBjLsiz3hgTxZ/LTxhjIlgJoaa7niYT3lbVlhVqF2YFxTnEl2XikApWWfIxzWwmKVjgTARQs2msRpWl38QXp5wrmW2U5ZZJG2R8d4ANrQ9CoeqX3bTyjVE1tIs67a2x5PEBvBJmITqNn1zdsxCRM/PrBiByr7ERHN6QSpQaVLAJzckx3TO1lottrShBUVAAAvXUxR+mE1EwS1IqQGUQaNt5vA9tvJcw4lqoMkgMPLWJbHOQskKBCcJpochQ6MWMDp0hKWoV3Vbly14kKKTuNtiNRwMXG65QnDFKHVrHfSO4f7gn4eQit2e7Djws50bWL3cdhMlLM61aDQRPmaK8SaVm028yQ01LHQjWOOsx9uYQwqB8KW9zB15WIAfiZnXbhFatdvlpJSs4RkSz8vCExjY9NNWB3t0iJUQCEp4mp4lvaFybVi1JPp/sIGtNz/AIgIWlaFDEG0q3a29YI6yXIRjU5PwJbvniPyxQ4pLYxOwq12hEmXjV8XdAzX4HJMULpB0gViJd5hy2RwEa6Q9IiVEkvMOWyBsIqhWSXNTFnx/j13SJ82atkXSXO61KZj0UHU+hGY9/KIZN+4ZoA7mR3L6xX0XgoSurGTv+0cInRV07VMkcvRc7VaglOIlye7y3hLZLGZq2yGZOgGpMA/xS5ixVzQQ0vGf1Mvqk99X9Q7bJ+sJ0OOy5Gpp7g1628LIQiiEUTx48zC/DHMEWdAftPh1aHpaVQDdsyzSOsQpQyTm/yhfMVDO3KEuWJafi7SuWghW0agqpWaGUSgxwExto4FEoXBEjeBAqC5GWsBLgZHkHnze0Y1Ec3vHnG4NIyz1e2ntq/6D7iK/aNfCNxkeRh4KmBKME3fMImIIJBxCoLHOMjIpfBqPSMIwrGgyG1TlFft8ZGQuHBFl+pnWkcjIRkZDkJO1HsK5GALpQDMDgHnGRkM8C/KN3l344u9Xb84yMhEuChF6uRAqWDhNDr5w/uEdhR1c11jcZEK+sryftkHST+kfvUR5L0mUesTXUe8bjIbh+sLH+2Eyz2RxUHgG9C9pW9WDDgOEZGQ/wC4LwzzS0ntHnGkxkZHq+DzfJ2I3pGRkYaOuiY/GHM+xga8C81X3rGRkJX7j/ob9hCnOGFl7vjGRkbPgyABeR/FVziDSMjIJGyNnOI9TGRkaCdgZQUjI/ekajIGQaBoyMjIII/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BUUEhQWFBUVFxgZFRcXFhgYFxgYFxQVFxcXGBcYHCYeFxkjGhcUHy8gIycpLCwsFx4xNTAqNSYrLCkBCQoKDgwOGg8PGi8kHyQsLCwsLCwsLCwsLCwsLCwsLCwsLCwsLCwsLCwsLCwsLCwsLCwpLCwsLCwsLCwsKSwsLP/AABEIAMIBAwMBIgACEQEDEQH/xAAcAAACAgMBAQAAAAAAAAAAAAAEBQMGAAECBwj/xABCEAABAgMGAggEBAQEBgMAAAABAhEAAyEEBRIxQVFhcQYTIjKBkaGxQsHR8CNSguEUFTNiU6Ky8RZDcoOS0gdUwv/EABoBAAMBAQEBAAAAAAAAAAAAAAIDBAEABQb/xAAqEQACAgEDBAEDBAMAAAAAAAAAAQIRAxIhMRMiQVEEMkKBFDNhcSOR8P/aAAwDAQACEQMRAD8AFvCZJWt5Usy0n4SvEx1YkO0DCSNoEReEs5LT/wCQglFoScj6g/OPKui/QyQWdOw8omQgCI0r+2iQL5Rmszpv0dKkg5/flEK7ENFzE8lq+bwXZ54CgSkKANQ7PwcF4mt9olqWTKlmWn8pXj9WyjtYPTFplzUhkTj+tIV60iv37c86cvFQsG21eLTjjWMRvUfJ0VpPP1dG5w+F+RiBV0zRnLV5P7R6dZrQgBQUgKcULkFJ3DUPIxw42EF1mMTPOJcogVBHMERNYj+IPvSPSZ1pQrE0qWAoAMxLEN2kuXSTtlWFy7rlGuBL7gN7QPUHdTajz681/inw9oEBi/WjopIWXILnZRgGd0GT8C1Dmx+kNWWNCKKcoxDrFvX/APHVoIWUYT1YdQLpUA4DsdiQ8J5nRW0JPcfkRDVOPsxphtkpLHKEU0O7VMWA2dSUVSQw2hRdSfx5b/mBrwr8oCL5Zxe+iXQVKZYXMR1kw5vVKXHdA34w5Ug2dQCUYUkhJAGWJgDD7orMC5GJNQSfSnyhf0kXhSSfzD3EU4lqxVNbvc83PFudpul48Di3J/DPKKL0kS0xPM+0X+1qSUHtJ8xFM6T2fFMlhOZJ8mgfkLtNjvFpFctk1kht/kYRWycvEpkhtMq5fOLReNzrYYAVAV9NorNuu2aCpZdKDkT7ekRY6PYxXH46i+bOZS5uEdkPziz3ElXbKs8CRSuZP0iqSUTMI7YoYuHRlDoXjIJp6P8AWOy7IyJSr5VitbDT94cDotbS5FltTDUSZre0CW+5yi04lFxMGNJDgihLHjlFjst4rWi0Y5i1KWlJU61drtAKJALGlC+bxVCcUl/RJkxuTf8AYtV0UtyQ5s1qH/am/SNpkpkoeYp1KbM0SC2/KGknplbZQARaZoAAABViAAyACnEVfpD0k/iZxXM71ASEpDsAHZAAB8I2bWSlG17BUFjTcvwGG0y2otPnAt42teAMujtQjbhCeeoPiSX3jhR8IJpPkTG47pjSXe6gGoriSpz5GMhRGQHSj6G9Wfs9L/k87VMo80JjP5FM1kST+lvYxEnpMv8AKPMxKOlih8A8zHnVk9HpXA3/ACRX/wBdH6VKHsY3/K1D/kLH/TNVGJ6aby/837Qd/wATh2KTXjvAvqeje0B/gCPgnj9YPuIw2Y7zxzSgxPaulyULKcJLbERNO6R4ElSklhsRrGd/o3t9gXVn/EUOcr/1VGu1/io8UTB9YY2bpEmYlwkt4REOlkl6pP8A4iM7/RtR9gjr/NKP6iPdEbC5n5UHlNR82g9PSazHNPmiNqvqxnQD9BjtUl9p2iIB1sz/AAVHkUn2VE1lvabKLiXNSWIP4ZIYhiGYgxMbdYzt5KEYi02U5KbkpUdrfozpxAVXqB3sQ5oUPcRoXzL/ADjzhoi0yNJxH/c+sdq6o/8APB5qSfeO1/wZ0kAzL86wuqZiLM5USWAYB+UcC1JOogyZd8lXxSlc0SzEKrhlHISvAFP+lUb1EZ0jmepFMKgpwCaMx1TxbeN2fqa9ZLSvIigCnH92YDE5agZxyro8hsvKZM+ZMDLukDJUwfqSfdEd1ImdJjq778VKThTROwAbyaNXvOE1OGaFodlZAEgsQa5gwiVYCMpqgeKUn2IjarPM/wAUHQYkkeHeMUR+TJcMRL4yfgazrQghgqnEbQLZ2Cys1oQlqEO2/KAVy5gzwHxP/rEE3rdEA8lAfOHT+XPJHTJiYfDjjepIs09YACh2sgCA7E6kjSKj0qtL/hpBLF1EAs7UHlEqbRPSXTLWk7gv/pMCWkzFnFMC33IU/m0IiqdlLsRIkhm7Q4Q1sxIbApQodeOscpBB7x5EwxQsMCSnx+sMlIzjgjv7+rJG0pXqWie6LIkJmHF/URhy2WlRqTwjcxSJisRDqw4QygQzkth8d4hFmQXZakg6AZb6wOp1SNSj5ILXZEAFlVYtFftHR5ZU6VJIVln4aRcE2aWmWACVEEkFq1baukAzZsojDiqx3oflD4OSV2InplKqBbbd0vEEZBLB+Qz84fX50OscqU6rdIxGUtaOr7RMxCQoS1AHshTsDuBSsV63W4Sw+FxTtOxfmIr9vtxWoqLknMkkk0zfwh2PuJpQcHuQqzjIgM4xuGUwbPRUXbwfxiC12DCkmtOMci+R+ZURWi8gpJDqrvHnrVZ6OwA8PEyVbe8IYPReKgO8v0gpKziC2f1TzPvDy1NNllKVJBLd4sPMwgKjjxVd3fWCzecz8x8k/SMafgKhld7S0YVEOCciCPOEqszz+cEfzGZv6CIZ0xSi5bwAHtGKzUjkGOkxwAY7BjQ0dxJIVWIokkZwJsuAeaannHLxizWMSGggDAqJZSi4iFSYmsuYjmcGzlkBnPnESZ6vzHzMbmrpA6jSFpWbdIMXeKgkAFQOpJz5cI2i3r/MTAiiVM5JYMOUYlUFoQrUxrKty9/QRKZyloUSwZmoMz+zwDJEZeM4oCEDM9o+OXp7wtQTewWppGl2iYmrBQ8YJst6g0KW8T9YFstsfvUhhMu5K0u4B4R0qWzRqle6DzNllNU4TopyR+oHTiPWBZ1lASSUgt3k/N/vON2SWRQ1bWDJicDOOyQ3h+z+TQq0mMcW1aKfbky0kKTLpuCKHygJMxJJNQeavkYb3pLVKmKALAh07EENlCK0lQZ0EcSDXiH0i7GrRNMITaVCqVnxLj1BgafOUSF404ny+KmuURqCtBTX/eIMBhqiJsYXrasUoA0BbixavIRXscN7QgrkkDNNeY+IfOE4NIPCqWwOeVtERVGR2IyHk5dUWYRILMI6QI7jzj0bZyLOnaNiSNo6EbaMOtnPUDYUrG+qA0G8YtMYERhpvDGRtoxo40HniIkiJ54iNKY4YjCI7k6xyUGOpSDWMClwCmNOI6MoxoSTBAHC+ETSlM3n6Q66Ny5SVHrpJmZMSCw3+2i3i2yEthlNyCfdhC5zUUalbKNIvNeEkhJ0LpERWy8esThwIDapDH3iz3vdkmYCUI6pW7jCa6pHygW6OipEx+uQFYgwwkvy3gVlhyZ02mJ7Hdc1QxiWsgCnZP2YDKSVkFw2hzj0KbMWheDrHZQSWSM9qxBeqULUesUlhUA000LRnXfo7plWscrEsDz5DP0hPfNsKpilDMnstsMvSLUrqkqzGHJ0glydKxu3SJabd1SEKqpDM2EBQSda6mDhOtwZQsrckTJS8EyWcYA5doAjLgYc2RC0hygpfLVJ8I30ztbWg4QKpSXcuaNkOUI0XhNfsnwSmNTc42ztGl7FtkWpx3WPpDAkTJeBYZWaTTPbxFIQixrWErZSDhGJC3DPktL5oPoabR1LsypZBeuYGkTyxp8MYsjjyg8zJktBUhgtIIyBcZ6ihyPnFZnzTPmY5qitQoxYYRs0XBE8MCQyVUY5bH39YVz+jqytRlEBmz2LsXHl4GDhkajTAlBarK5apay1ezk1KQNarnyKSfKLEuxrQoJWgqUSQUgPtlvHFplBD0IGo1BhqyMW4pFQwKlqc6QNPuFZUcHdNU8jp4ZRZ50kLIZLv9mJ5shk0+Go5aj5w+OR8ipxTVFNFwTxRj6xkXVMykZDOpIRSA0x0DE0m5pyspaoPk9FJxzATzMSucVyy9QbFZWIzrRFjtnRUEgmcnIOAnX1jJXRWUKlZPpCnmgkGsUmVwzeENrs6OT7QkqlJBAzcgV2D6w6/lVmSgfhjEDmSST4ZRaOiuEoUEgABQoA2kA/kJp6QnicVbPL5dmUQaFwWIasSybomqLBJruQB5mLNapjTVgUZSvQxykPmdH9YHrP0GsSXkQL6OzAWVhDf3A+0H3Z0YCpkvEoKBUMSQDk4o/ERPalpHxDz1ju47Uk2mUBXtp333jtcma4pBXTC4JYnjq0pljAHCaDM1bdoQKsCBTMRYOnN5YLW2FzgTru/jFUm22Yck4eY+sdj1NAjGVZpYIdIDkB2BbwMOekF0ossxKZZ7Kku6mzBIO3CKiq0q1WByr7Rb+nksTJNkmspTpI7PFKFbHjGSW6TfIViuZbkIH9QYuBf25+kByr2Q47yoFTYlE9mUw3WX9/pDO6LoUqakKIwu6sKSzDMOzcI1qJlsYXjO6mVKmMkrmv+Gp+ykiin3FKcYksd5LE+VKODCCnNIxVOTs4hff6hNn4jiIT2Uh2FD8zEsppakLOMYVAl+1RxR84FJbBOMiK3F7crtLYTcsk5jzji97KVTlkcM+QgubNSqctQDhRNQNDqxq8S3ggpQkhLigUoZp5wOtppUcsblwJJ11rKUAEAfMw8tVjR/Ey55LqCUvqBhGEnnEdvQpSUYgAwyBq328M7tuuVhQrGpPWEljhbC7NzfWCeS1yC8comrs6P2ebNxLWmYEhmU+WYBeo1iRHQCXjUUTTUukYUhhsDvxh3LuhILuSs1qAE03Ay5wLbLUULDqLg5AMkwi3ezB1yT4BL0uYtjd+qRhVRyQaEtk2/OKvZ1plLBKDMR+V98iIuFovcpNE4krDguGzyr91ivruAjtdWFB3AGfAVzHIQyEqe72GunGqDLXOlzpOFCFIUA4SoNkWI4a5tnAVntHZCi5wd8JoSnVvIK84Z/xMsrAnSxVLFJSxGxYtUbwBauqk2nsf01JGbliedWf/AFHaHY3GqSf5ETi7CJs0rbD2aZu7jSoyhfNu5WFSU65uXTThl6PDm67PIwqSpwtLsQSMSD3eFMvCFd5zupNFYgaFtPLP9oFuV0jklQmVYcDqcOa02jci75sxK1JSSmWHUrQeJ14QaZfWArJADNzOwELrTaChJS5AUXKXLONWirE0+SbIn4Fa5SgeyzaV9IyOFzC8ZFJPaPYpEpK5LBIfC4OrtFWm2jj6fWHPQ68eslB6FJKSHdtvSKl0mkzZdqmoBVhxOlgEhlVHaPNvCPH0XNpnrxk0EJtLmuVeEQzbyQM1JHi8IFo/MoeKio+lI0FJGpPIBP1MP6SO1D2dfkthhClNsGGW5i0dArZ1gmUZinV9DHniZgJol+bqi79AZ2BSxM7GJsLhgWd4DJFRi6MbsQXzOmC0TQHAC1jICmI6mF6io5q/zE+gh5elzqm2mcpPcxqOIBwxO5iJfR4pDsVeKf8A8kxqlFJHbiZISM3PJh9TDLo/NSLTKOCgWDiOIkQyk3YlIBKQx1TXwrkYMkWAEghqb55sIVPPFbDo4ZPcVdOLQV2slChhwJDg6sXyhOi6wwVMUqtQ2viYvV1WE4y6qKGhyia39GUr7iglgxDUJzfRoQvmRhUTJYlF02Ve57ukFKz1YKkoUU4iVAkKTVuRZoY2q9UoAlqddKIJYIJyyNKPQbxZuiVil2fFLmBGJRdJIBNWBS5GVBSLIkYa9WEjMmlPKGaoz7rtCZZXj7dJ5rdcqSoqC1gEhgFuCHYgvk4iw3fc8oTcKCAnD2u0C5fTl84XT7Ii02xUw4SlagAM6BkuRuwhhbLnkBTIRibNwAfMaQuc1yhml7J7NjOb0Ws6gQUAE6ihplwiuWnoTNKylJBRoSWB8NDBUqcqUQRMWUJLlOaSBoH+TRYbuv2RNAwrAJ0ND6xsZ3wA3lxebKPedxTJHaKGTSoLj9vGFlovJ0lAcKIYEHXMDxj1G12mXkopY5uxBHHSPOekVwypM9C5S1VJKkkDCAQ6cKtG4wyFPk2GVtpsmt9gXLs8rGp14ATkSQcwdf8AaOryWEKQhv6aEilWLVpzMSz56FIkzFKLChar4aM7cI7l2QzJiieyFsQvgTuOGhjGqW46U23Z3YTNKTNC8ErIO/Kif9o6vNC+rUSoLQoCraBTlhw4GOrxkTVuEomUZjiAQkAZAa83zhbLsdoCFqUoykirnIklshUc2h0Y+hbUau9yOTaV4WRhIS6m+IJAJVQ8ATrlBa74dDLQXaigWLcQXBHKBp13gBK3CSaLCajnSgcR1Y1YUEP3T2Q3ZyekKk0nXk6trZIpRWghKnBGtCPCo8oFVYcctWJISoJoXoSOFc6+cZMtxD0oc+cAzlgqJSqrVc6cjmIOLkwXRAiaVJIchSONSNRxoH8I4nWxagARhG4yPI6xxMSR2ywIzAp2SaEjRi3mYgVefVAjNLOlJqGOY8C/pFyV7okfolmzglNC+0LJlvJPbqDrCqfbytRUOzVwBk0aF4dkk+EPUF5J5N+A6ZaJYP7xkLAp67xkM6f8ga/4PT+htpaYoaFizAV5jOJ+ntyKnLlzJbDslKsVMi4I3zPlGSLVhUDoNoZX3bkTJCQkuXfwYx4jm1LUj1nDwUqydF3qtZHAAD1JguXd0uUoEWcTWzxrBB8EmGi7KwSXdwDlTziWVKSc6RrzNh9JGrHZQUJISElXwpGHDw3g+03X1YQpqg15HV46lzmID5/dDpEs62FTJmAlI+JIrnkoRO3JsJrTwEyejyVJpMIxp4Zv9iIP+HZwoMJ2L5w8uu0SlBkNTTXyMMEMziJnOSdMmlmlFnn5sMxEzCpJCjkNxvs0Opl0rSy1qSSWFM984fIWlUyqQ4GdCQD8oltUmTg7bYebQVvItgv1Di1sVyQkpWGG4jmdY1BZUtRTXLJucM7bYEJS6CSKFiXodQfKNWiypnSSvKYnP+5gKEchEmht0ULOtpeHtwcyrOkAEhw2bv6mDzbSpNSCkhuPpCCwWsOACE4vI+GUF2hTZEn28NoH/JHZWBPFqlucy7rldYJiElCgp6OH3cZNyhTes9HXEE9rMByHHzg+yXglU5KRVTElTvkOFIq3SSeBaMwC1KOrXJ6CL8GOThUglan7Gv8AGpZ1sPyg/TUwnnAFeNIIrqWD7wNZbQCoHApbfEVP7Zcob2hcqYlIAUhQ3DhuY+kURxKHAcozfg5klU1YSQVVDnQOYnvWxiapXaarAEOG2plDK6pgTLU4BOi0kFJpTkYjCR1IUkFSiXUoOwrkdPGNUmhKbUrQsn3er+FWhQyLggguGGTcsuMKv5kZCEkOyuJo+Xy5vFumWdfUhYKcw4zLO0HyOjkq0JedLSrwKT4lLP4weuK4Y1fIjG3kVlWsfShQYqSFtk5wnniGY5vDK+73RMkFIxOsCgzGr0z8IU3tZhImLlsyQTgBr2dKnhAF4TDLSnRKwDkzHgctqO8dGTfBR0sMmmhpZbehaVJo7Bq+vCIf4kAYWDNnxEI7J2Q7Fyc9oYglQBIgumrskyrS6RHPrRm5QFOlFNctoNmzcOWcLLdbgKq+kPgvRMyC2T0pRiUavrrv4QimWwzHSdKp8qjxHsIFvq2Y2ILiAkW4sK1DNF0INImnNNkmaqUGvCIbROc0yGUSW6axpTExPB9ICBhyQpsKTbVAMPaMiAJjIZRNZ7NY2md2vCJZkghOE6EjwzEKEzwk4gSCNQWP7xKb0xDEVZfEMv1DNJ45R884Pwe8pW9yxybtSAAtZLCgHHnEsqUkJNOyDmc/GBruvTYhYI2h3ZbUFhiGJ4UiOc/A9qUd+UJ5diJUShi/dL0840uwTklyh+IYw9VZ1JHZUGGmEZRJLnftAPM0Lc/KFirtmd5wTm23IxMi+Jks4Vh+ebc9YZgNxhVfMvJYfYjNnyMAp29wYtTdSQVLnYy8sudnr66wHfS1rTUVGbfMQAAW7BL6NE9omEoqXVrV4owx7rR2WGkPn3qP4dKQj4UuTRmZ23MRXXeaEpdamclhuMstXgE2pTJyyGjvzJyjglNVJQRxBc+sB0lds6lp0pGSbKlC3lpLFRKesOWbBKBUtxjdpdRwKKy9WYJHNnygUDtg9YXORUCObKqKPFoRZArCo1oKnPm/GG8GOdciez9VJ7RITplvTR4pnS8EzTM/5ZwgKSx5sYuHSSwEJBZnUAKvWEdou1UpQGpAyyI+Y0h8GlTNhkp2CXFdJR2sZKFMEgFgSWz2z3ia33WgnsrKAKYWJqD8NX8IsV19GlTEhWBKUqzwsHApVOWYG0Lb1uvBMMrPICheuTDN65DwhkZp8gZPkz19j/ALZgJYVhKiSk56gMTp2dN4Pl9KTLTg6sFQACTRBJdmJcBXrFdvC8TK7CVHPC2WE0+usEmfKQUlScahVJNU1NWNWPhHT3qkVYMTkm8q3/70NbX0wnIASJUtaifxMIJAbMEO9QRURZ7j6QItUnHWUzhSCoAho8ovm80qm9YkkLSwFHdo5uy2TZBKsYJXXCe07iuJOTZcYF4Lj6YOXDF8Hqd7WuTMSUlCVNRyAfI6QitA/DIQeyDkACkaVf8AeAro6UpX+GECUtWoqDrR6pyyqOIiSdfDEpAxVcq0f2JhahJOmI+lUc/wiQlONCQSaMGAT+YpyECz7clylOkST7QVAkF99/GFiJaUqKlOzGmpLUHD5RTCFgSm3yZaZ4AxqPIamKdf9pUpsJd828x4Rzf18KUopGWv0HCBrBeWSGGRr98Itx4nFaiSeRPZCpU0kNpBFmRhT1itO6NzGpVlC5hA7oJJPCObdaMRZNEpoBFXOwnjcGmTCSSczHcsRHLDmJmL0gwGtiRoyGVnuh0gqLEjKNR1i9Jfuj1yi0TiiapSAkdpqHXUhgQWoYenonLQCuWTOpwSW3oaxZbkuFMvGcJBWzqVmaQam4kocIKsJrhegfPDRxyj5yeSUt4nra4xdM8+l3OtH4kg4WLFJyfalPvWGV29IAlQTOSUKBz0MWa8LglqYoUZau6pqhY2INCeMVe97qWghCmXXslqlP3pAfXtMbHImu3/AEO597JoU1jqRa9VGkU2chUguFBvyKLq/TqPGnGDrJfyVnCKEaK73rC38bymNUoVVFlm3koF0gAbqjiXPUXIDk5k0H1jLqsoWp1GkPZ1jQU0zH3WNWJITPIo7JCWRYHoajYUH7wVabrZFAPCGNnk5QcqWMNYbFE+TNTENnuxWAM/ofQxLZ7uSrvpFNAML+UWKzhLUjVolvkIr/SvRrsR+pbdUVgSZJVhWjDhLJfuiu+YfV6QZNnKbDLSVProNq5GO7ZdGJWIEB994hTZpkvQqGfZLGI5QH6oy3TB5tiOIJUMu0z4hwbUViZNxpd1DEonWoGuhprB5lqJC0EPqCA5HOJLVbAmhp6PApeQHkk6SIjMUkBIThFACMn0DbaQgvFLW1JAcgpJD6gf7Q7tE1xn2TCmdOT1gJIBCc2q7tntBGxj5Mv6y2ebWbJTMKc5iaKB2Cgx+8opNtuCUSf4ecpKh8MwsPBYDeYEWqbaTklySp3OWxprC+ddWIzC7KTmNFPsY1SkirHJw2TKnaLrmyiy0KxEd5QOEPqk5HnA0q6FEv6mLVZ7UpFHOHY5eAjmbMxQ5ZGMeRvkVosQS5yJ7yzmeA2HvGhLJAbLQQahKFTEpNQTk7RNNSiUFKWeQGZOw+ukHqrYU7e7BCoIS58uO0JJ15iYVAVORGjc9oUX/f5USlPi2QGw+sL5K5ktGMUC6fQ+8V48FLUyXJlvtRxaZYClJIdjAy7tSrukgnxjoTawbLAlI6w949we58IsbomSsCtErqkdWD2j3z7JhTNBEGzVOXgRaCV1yg4qkC3bo3KQw4mCbGgYg5p9tETR2kQNhtDU2xo3C0mMhuqIjRI+g7N0llnVafB/nE6+kQwukqb8ymA8zFasVhTL7S+yk5BRSSOIBy5QSZUp3czG1UdeAy9I+d6d8HpSyQjyMJ/SOYpsCCr+4Jwp/wDIj2EKrRaCrvTK6plv6qz9RAtsteKmQ2FIhRQOGHjtrSohqwE7+WortRPNBQkhMpJfiX5ls44kyELbrZYcZEEho7l2yWlscx9qEt4w1TZkkO4I3hqxpCP1MpcMhm3guWQqUlOEUUh2U70IfPlTxh9cl/ypxZ8KtUqoX2rFVvOcCnq5SnKj2gNh+8EyLmWwYpmEDIulQGwJzHOkLyYlyPxZlKNSPRUoEC2iYsoWCkd01B4HSKbdl/z5RwKJmBNCkhpif06/p8oslgv2XOT2VAk6fKEvYLpNb8m+itqdG+b14w7mWoRUbjUUKo57RccHrFkVIBqYZDNOMdMTMuNarZtU7E8D26fhlqb73jtFoQ3eHnXyiOaQQagiFyi5Ra9mxVPgr9pvcpqDllFi/iErQnEAQoAsdyHilXjLBWycnh9d1pUsJoMI7xI+6wnDgliQ+dS/BzbJSASA6T+VXyOsBSpBSHUgnNtvvhHFstAJCgcQyzfLJ+MSSLaSyfLccQYJoYlsQzqxCmThGpOgG/GGkxRXQ1IzMQTFhCCaBvijA0IbRKq6s9hpA1qmsGTnEM+1lSicwDnvWIFW4BBKs/c7DjFEIryc9+AazoUpb5NrtC3pheJIdHI8AdhptAs7pE00IfMsoA0AOnEvWJrYE91Z79PEVi2EKak0SZMn2oqqEEMojOofIsYf3laEmSXokgFPPMN84hvpDy2SO5V+GTfe0JZYXMKUO+gHMxV9XcS8bBN3WcLJUqiE1UeH1MQXhbManyAokbAZCJ70tAQkSUGg7xHxK+ghUYKKt6jZPSqJCXjlMaSqOhByfgyC+47Ajpo0gR0BCxhjRkTCXGQNm0ex3mhM5SS7KI7XHjzgGdZVJLB35R3etvloQsS1BcxGfLdO8LD0pmpSgTMJAyYul+Rqk8MjHl4tVB5oRk68k5QpRZIhjZbtapAU9GGcc2S/kqquVhP9ur8D9Ydyu2hwg1ZsTJ14mHqRDLE7F026zmgJTwKQT5mAZ1pmy0BC5aSkvlxycaRY+pFSosP7m+RLx1Is0pbqTodhGqVC3jb42EsiYJRStKQSQ2TADMsIfWW0iajEOypJ+/CNLsCCHau+ZiKyWYpJpmxblGtpoOMZRdeA623UienthiMlJooeMCI6NIzxrxDJYbH+ogNMHBQJ4wdKmk0ZtxHM9SnATrE7RZGTXBqxpMpTzA9P6iAWbdSKlPOo4iD7RaiRiQQpLO4qGiIzm8PvPSK7bukCZM4omOg0UmbLAqDljRQL2cMaZwpw9DVK3bHKZ0smrvrElrnBKaKSkHUmsJVXghScZIA/xZVUf9xGcs825mAp0tSiCSFp0KS4I+UcmOqwjrk4i3aJ+I5RPaL2woKQdIDf8qY1KutSu0vsIGaj8hqYY5ozSEXRLExwoBmd9X3g6VYwiorxiKWHDIGCVx7y+Ktk8ImmXihCQSXGVPptEzGokKgz5Qhva88XYTllzMat17lRYZGjCF4UhFVqYksNyeHD3hkYmM0uyslzQa/NvrFD6S3ypJKR3tGySOHPeLZeF4gjM60irXld3XrSQMqE8H+/OLcONJ3ImnkdUipIJd/WGU+3KWQomob0h/eF0ITIwAVzG7jf71irLllOeUXwmpkji0MbxvDGlKUUDV4mJkj+HlYj/UmCn9qTrzMaumxhutm0QMn1Og+sLrwtCpkwqNXMDVvSuA/pWp8gxLl4kSiOcG8drWGh3ApK3RG0SpERoiVIaFscdRto5UIklh4EInSaZxkcrAeMgQyyWi0KXNKgMJ4UidTKYLof8p5jT25Qyn2Q9YlSkMCk+YFC8LbYsZiIoStbDXG+S13cpKUJUA6t82O0Hotyl0wk+DxRLBeK5ZdJpqH9oud0X8lSXClgjvDMJ4kZgcaxr2JpYmuOBjLsiz3hgTxZ/LTxhjIlgJoaa7niYT3lbVlhVqF2YFxTnEl2XikApWWfIxzWwmKVjgTARQs2msRpWl38QXp5wrmW2U5ZZJG2R8d4ANrQ9CoeqX3bTyjVE1tIs67a2x5PEBvBJmITqNn1zdsxCRM/PrBiByr7ERHN6QSpQaVLAJzckx3TO1lottrShBUVAAAvXUxR+mE1EwS1IqQGUQaNt5vA9tvJcw4lqoMkgMPLWJbHOQskKBCcJpochQ6MWMDp0hKWoV3Vbly14kKKTuNtiNRwMXG65QnDFKHVrHfSO4f7gn4eQit2e7Djws50bWL3cdhMlLM61aDQRPmaK8SaVm028yQ01LHQjWOOsx9uYQwqB8KW9zB15WIAfiZnXbhFatdvlpJSs4RkSz8vCExjY9NNWB3t0iJUQCEp4mp4lvaFybVi1JPp/sIGtNz/AIgIWlaFDEG0q3a29YI6yXIRjU5PwJbvniPyxQ4pLYxOwq12hEmXjV8XdAzX4HJMULpB0gViJd5hy2RwEa6Q9IiVEkvMOWyBsIqhWSXNTFnx/j13SJ82atkXSXO61KZj0UHU+hGY9/KIZN+4ZoA7mR3L6xX0XgoSurGTv+0cInRV07VMkcvRc7VaglOIlye7y3hLZLGZq2yGZOgGpMA/xS5ixVzQQ0vGf1Mvqk99X9Q7bJ+sJ0OOy5Gpp7g1628LIQiiEUTx48zC/DHMEWdAftPh1aHpaVQDdsyzSOsQpQyTm/yhfMVDO3KEuWJafi7SuWghW0agqpWaGUSgxwExto4FEoXBEjeBAqC5GWsBLgZHkHnze0Y1Ec3vHnG4NIyz1e2ntq/6D7iK/aNfCNxkeRh4KmBKME3fMImIIJBxCoLHOMjIpfBqPSMIwrGgyG1TlFft8ZGQuHBFl+pnWkcjIRkZDkJO1HsK5GALpQDMDgHnGRkM8C/KN3l344u9Xb84yMhEuChF6uRAqWDhNDr5w/uEdhR1c11jcZEK+sryftkHST+kfvUR5L0mUesTXUe8bjIbh+sLH+2Eyz2RxUHgG9C9pW9WDDgOEZGQ/wC4LwzzS0ntHnGkxkZHq+DzfJ2I3pGRkYaOuiY/GHM+xga8C81X3rGRkJX7j/ob9hCnOGFl7vjGRkbPgyABeR/FVziDSMjIJGyNnOI9TGRkaCdgZQUjI/ekajIGQaBoyMjIII//2Q=="/>
          <p:cNvSpPr>
            <a:spLocks noChangeAspect="1" noChangeArrowheads="1"/>
          </p:cNvSpPr>
          <p:nvPr/>
        </p:nvSpPr>
        <p:spPr bwMode="auto">
          <a:xfrm>
            <a:off x="1524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cdn.tempi.it/wp-content/tgallery/09_2011/stadio-olimpico-torino-2006-Juven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887755" cy="29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6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I talk </a:t>
            </a:r>
            <a:r>
              <a:rPr lang="en-US" sz="4000" i="1" dirty="0" smtClean="0">
                <a:solidFill>
                  <a:srgbClr val="FF0000"/>
                </a:solidFill>
              </a:rPr>
              <a:t>about</a:t>
            </a:r>
            <a:r>
              <a:rPr lang="en-US" sz="4000" i="1" dirty="0" smtClean="0"/>
              <a:t> the stadium</a:t>
            </a:r>
            <a:br>
              <a:rPr lang="en-US" sz="4000" i="1" dirty="0" smtClean="0"/>
            </a:br>
            <a:r>
              <a:rPr lang="en-US" sz="4000" i="1" dirty="0" err="1" smtClean="0"/>
              <a:t>Parlo</a:t>
            </a:r>
            <a:r>
              <a:rPr lang="en-US" sz="4000" i="1" dirty="0" smtClean="0"/>
              <a:t> </a:t>
            </a:r>
            <a:r>
              <a:rPr lang="en-US" sz="4000" b="1" i="1" dirty="0" err="1" smtClean="0"/>
              <a:t>dello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stadio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>	</a:t>
            </a:r>
            <a:r>
              <a:rPr lang="en-US" i="1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260649"/>
            <a:ext cx="8229600" cy="4032447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  <a:latin typeface="Graffiti Treat" pitchFamily="2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1348700"/>
              </p:ext>
            </p:extLst>
          </p:nvPr>
        </p:nvGraphicFramePr>
        <p:xfrm>
          <a:off x="107504" y="1052736"/>
          <a:ext cx="8928992" cy="193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660"/>
                <a:gridCol w="959313"/>
                <a:gridCol w="947411"/>
                <a:gridCol w="1008112"/>
                <a:gridCol w="1116124"/>
                <a:gridCol w="1116124"/>
                <a:gridCol w="1116124"/>
                <a:gridCol w="11161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PREPOSITION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DEFINITE ARTICLE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gli</a:t>
                      </a:r>
                      <a:endParaRPr lang="en-US" b="1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err="1" smtClean="0"/>
                        <a:t>di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dirty="0" smtClean="0"/>
                        <a:t>(of/ about)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smtClean="0"/>
                        <a:t>del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n-US" baseline="0" dirty="0" smtClean="0"/>
                        <a:t>la</a:t>
                      </a:r>
                    </a:p>
                    <a:p>
                      <a:pPr algn="ctr"/>
                      <a:r>
                        <a:rPr lang="en-US" sz="2800" b="1" baseline="0" dirty="0" err="1" smtClean="0"/>
                        <a:t>della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l’</a:t>
                      </a:r>
                    </a:p>
                    <a:p>
                      <a:pPr algn="ctr"/>
                      <a:r>
                        <a:rPr lang="en-US" sz="2800" b="1" dirty="0" smtClean="0"/>
                        <a:t>dell’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lo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dello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2800" b="1" dirty="0" err="1" smtClean="0"/>
                        <a:t>dei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le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delle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gli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err="1" smtClean="0"/>
                        <a:t>degli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AutoShape 2" descr="data:image/jpeg;base64,/9j/4AAQSkZJRgABAQAAAQABAAD/2wCEAAkGBhQSEBUUEhQWFBUVFxgZFRcXFhgYFxgYFxQVFxcXGBcYHCYeFxkjGhcUHy8gIycpLCwsFx4xNTAqNSYrLCkBCQoKDgwOGg8PGi8kHyQsLCwsLCwsLCwsLCwsLCwsLCwsLCwsLCwsLCwsLCwsLCwsLCwpLCwsLCwsLCwsKSwsLP/AABEIAMIBAwMBIgACEQEDEQH/xAAcAAACAgMBAQAAAAAAAAAAAAAEBQMGAAECBwj/xABCEAABAgMGAggEBAQEBgMAAAABAhEAAyEEBRIxQVFhcQYTIjKBkaGxQsHR8CNSguEUFTNiU6Ky8RZDcoOS0gdUwv/EABoBAAMBAQEBAAAAAAAAAAAAAAIDBAEABQb/xAAqEQACAgEDBAEDBAMAAAAAAAAAAQIRAxIhMRMiQVEEMkKBFDNhcSOR8P/aAAwDAQACEQMRAD8AFvCZJWt5Usy0n4SvEx1YkO0DCSNoEReEs5LT/wCQglFoScj6g/OPKui/QyQWdOw8omQgCI0r+2iQL5Rmszpv0dKkg5/flEK7ENFzE8lq+bwXZ54CgSkKANQ7PwcF4mt9olqWTKlmWn8pXj9WyjtYPTFplzUhkTj+tIV60iv37c86cvFQsG21eLTjjWMRvUfJ0VpPP1dG5w+F+RiBV0zRnLV5P7R6dZrQgBQUgKcULkFJ3DUPIxw42EF1mMTPOJcogVBHMERNYj+IPvSPSZ1pQrE0qWAoAMxLEN2kuXSTtlWFy7rlGuBL7gN7QPUHdTajz681/inw9oEBi/WjopIWXILnZRgGd0GT8C1Dmx+kNWWNCKKcoxDrFvX/APHVoIWUYT1YdQLpUA4DsdiQ8J5nRW0JPcfkRDVOPsxphtkpLHKEU0O7VMWA2dSUVSQw2hRdSfx5b/mBrwr8oCL5Zxe+iXQVKZYXMR1kw5vVKXHdA34w5Ug2dQCUYUkhJAGWJgDD7orMC5GJNQSfSnyhf0kXhSSfzD3EU4lqxVNbvc83PFudpul48Di3J/DPKKL0kS0xPM+0X+1qSUHtJ8xFM6T2fFMlhOZJ8mgfkLtNjvFpFctk1kht/kYRWycvEpkhtMq5fOLReNzrYYAVAV9NorNuu2aCpZdKDkT7ekRY6PYxXH46i+bOZS5uEdkPziz3ElXbKs8CRSuZP0iqSUTMI7YoYuHRlDoXjIJp6P8AWOy7IyJSr5VitbDT94cDotbS5FltTDUSZre0CW+5yi04lFxMGNJDgihLHjlFjst4rWi0Y5i1KWlJU61drtAKJALGlC+bxVCcUl/RJkxuTf8AYtV0UtyQ5s1qH/am/SNpkpkoeYp1KbM0SC2/KGknplbZQARaZoAAABViAAyACnEVfpD0k/iZxXM71ASEpDsAHZAAB8I2bWSlG17BUFjTcvwGG0y2otPnAt42teAMujtQjbhCeeoPiSX3jhR8IJpPkTG47pjSXe6gGoriSpz5GMhRGQHSj6G9Wfs9L/k87VMo80JjP5FM1kST+lvYxEnpMv8AKPMxKOlih8A8zHnVk9HpXA3/ACRX/wBdH6VKHsY3/K1D/kLH/TNVGJ6aby/837Qd/wATh2KTXjvAvqeje0B/gCPgnj9YPuIw2Y7zxzSgxPaulyULKcJLbERNO6R4ElSklhsRrGd/o3t9gXVn/EUOcr/1VGu1/io8UTB9YY2bpEmYlwkt4REOlkl6pP8A4iM7/RtR9gjr/NKP6iPdEbC5n5UHlNR82g9PSazHNPmiNqvqxnQD9BjtUl9p2iIB1sz/AAVHkUn2VE1lvabKLiXNSWIP4ZIYhiGYgxMbdYzt5KEYi02U5KbkpUdrfozpxAVXqB3sQ5oUPcRoXzL/ADjzhoi0yNJxH/c+sdq6o/8APB5qSfeO1/wZ0kAzL86wuqZiLM5USWAYB+UcC1JOogyZd8lXxSlc0SzEKrhlHISvAFP+lUb1EZ0jmepFMKgpwCaMx1TxbeN2fqa9ZLSvIigCnH92YDE5agZxyro8hsvKZM+ZMDLukDJUwfqSfdEd1ImdJjq778VKThTROwAbyaNXvOE1OGaFodlZAEgsQa5gwiVYCMpqgeKUn2IjarPM/wAUHQYkkeHeMUR+TJcMRL4yfgazrQghgqnEbQLZ2Cys1oQlqEO2/KAVy5gzwHxP/rEE3rdEA8lAfOHT+XPJHTJiYfDjjepIs09YACh2sgCA7E6kjSKj0qtL/hpBLF1EAs7UHlEqbRPSXTLWk7gv/pMCWkzFnFMC33IU/m0IiqdlLsRIkhm7Q4Q1sxIbApQodeOscpBB7x5EwxQsMCSnx+sMlIzjgjv7+rJG0pXqWie6LIkJmHF/URhy2WlRqTwjcxSJisRDqw4QygQzkth8d4hFmQXZakg6AZb6wOp1SNSj5ILXZEAFlVYtFftHR5ZU6VJIVln4aRcE2aWmWACVEEkFq1baukAzZsojDiqx3oflD4OSV2InplKqBbbd0vEEZBLB+Qz84fX50OscqU6rdIxGUtaOr7RMxCQoS1AHshTsDuBSsV63W4Sw+FxTtOxfmIr9vtxWoqLknMkkk0zfwh2PuJpQcHuQqzjIgM4xuGUwbPRUXbwfxiC12DCkmtOMci+R+ZURWi8gpJDqrvHnrVZ6OwA8PEyVbe8IYPReKgO8v0gpKziC2f1TzPvDy1NNllKVJBLd4sPMwgKjjxVd3fWCzecz8x8k/SMafgKhld7S0YVEOCciCPOEqszz+cEfzGZv6CIZ0xSi5bwAHtGKzUjkGOkxwAY7BjQ0dxJIVWIokkZwJsuAeaannHLxizWMSGggDAqJZSi4iFSYmsuYjmcGzlkBnPnESZ6vzHzMbmrpA6jSFpWbdIMXeKgkAFQOpJz5cI2i3r/MTAiiVM5JYMOUYlUFoQrUxrKty9/QRKZyloUSwZmoMz+zwDJEZeM4oCEDM9o+OXp7wtQTewWppGl2iYmrBQ8YJst6g0KW8T9YFstsfvUhhMu5K0u4B4R0qWzRqle6DzNllNU4TopyR+oHTiPWBZ1lASSUgt3k/N/vON2SWRQ1bWDJicDOOyQ3h+z+TQq0mMcW1aKfbky0kKTLpuCKHygJMxJJNQeavkYb3pLVKmKALAh07EENlCK0lQZ0EcSDXiH0i7GrRNMITaVCqVnxLj1BgafOUSF404ny+KmuURqCtBTX/eIMBhqiJsYXrasUoA0BbixavIRXscN7QgrkkDNNeY+IfOE4NIPCqWwOeVtERVGR2IyHk5dUWYRILMI6QI7jzj0bZyLOnaNiSNo6EbaMOtnPUDYUrG+qA0G8YtMYERhpvDGRtoxo40HniIkiJ54iNKY4YjCI7k6xyUGOpSDWMClwCmNOI6MoxoSTBAHC+ETSlM3n6Q66Ny5SVHrpJmZMSCw3+2i3i2yEthlNyCfdhC5zUUalbKNIvNeEkhJ0LpERWy8esThwIDapDH3iz3vdkmYCUI6pW7jCa6pHygW6OipEx+uQFYgwwkvy3gVlhyZ02mJ7Hdc1QxiWsgCnZP2YDKSVkFw2hzj0KbMWheDrHZQSWSM9qxBeqULUesUlhUA000LRnXfo7plWscrEsDz5DP0hPfNsKpilDMnstsMvSLUrqkqzGHJ0glydKxu3SJabd1SEKqpDM2EBQSda6mDhOtwZQsrckTJS8EyWcYA5doAjLgYc2RC0hygpfLVJ8I30ztbWg4QKpSXcuaNkOUI0XhNfsnwSmNTc42ztGl7FtkWpx3WPpDAkTJeBYZWaTTPbxFIQixrWErZSDhGJC3DPktL5oPoabR1LsypZBeuYGkTyxp8MYsjjyg8zJktBUhgtIIyBcZ6ihyPnFZnzTPmY5qitQoxYYRs0XBE8MCQyVUY5bH39YVz+jqytRlEBmz2LsXHl4GDhkajTAlBarK5apay1ezk1KQNarnyKSfKLEuxrQoJWgqUSQUgPtlvHFplBD0IGo1BhqyMW4pFQwKlqc6QNPuFZUcHdNU8jp4ZRZ50kLIZLv9mJ5shk0+Go5aj5w+OR8ipxTVFNFwTxRj6xkXVMykZDOpIRSA0x0DE0m5pyspaoPk9FJxzATzMSucVyy9QbFZWIzrRFjtnRUEgmcnIOAnX1jJXRWUKlZPpCnmgkGsUmVwzeENrs6OT7QkqlJBAzcgV2D6w6/lVmSgfhjEDmSST4ZRaOiuEoUEgABQoA2kA/kJp6QnicVbPL5dmUQaFwWIasSybomqLBJruQB5mLNapjTVgUZSvQxykPmdH9YHrP0GsSXkQL6OzAWVhDf3A+0H3Z0YCpkvEoKBUMSQDk4o/ERPalpHxDz1ju47Uk2mUBXtp333jtcma4pBXTC4JYnjq0pljAHCaDM1bdoQKsCBTMRYOnN5YLW2FzgTru/jFUm22Yck4eY+sdj1NAjGVZpYIdIDkB2BbwMOekF0ossxKZZ7Kku6mzBIO3CKiq0q1WByr7Rb+nksTJNkmspTpI7PFKFbHjGSW6TfIViuZbkIH9QYuBf25+kByr2Q47yoFTYlE9mUw3WX9/pDO6LoUqakKIwu6sKSzDMOzcI1qJlsYXjO6mVKmMkrmv+Gp+ykiin3FKcYksd5LE+VKODCCnNIxVOTs4hff6hNn4jiIT2Uh2FD8zEsppakLOMYVAl+1RxR84FJbBOMiK3F7crtLYTcsk5jzji97KVTlkcM+QgubNSqctQDhRNQNDqxq8S3ggpQkhLigUoZp5wOtppUcsblwJJ11rKUAEAfMw8tVjR/Ey55LqCUvqBhGEnnEdvQpSUYgAwyBq328M7tuuVhQrGpPWEljhbC7NzfWCeS1yC8comrs6P2ebNxLWmYEhmU+WYBeo1iRHQCXjUUTTUukYUhhsDvxh3LuhILuSs1qAE03Ay5wLbLUULDqLg5AMkwi3ezB1yT4BL0uYtjd+qRhVRyQaEtk2/OKvZ1plLBKDMR+V98iIuFovcpNE4krDguGzyr91ivruAjtdWFB3AGfAVzHIQyEqe72GunGqDLXOlzpOFCFIUA4SoNkWI4a5tnAVntHZCi5wd8JoSnVvIK84Z/xMsrAnSxVLFJSxGxYtUbwBauqk2nsf01JGbliedWf/AFHaHY3GqSf5ETi7CJs0rbD2aZu7jSoyhfNu5WFSU65uXTThl6PDm67PIwqSpwtLsQSMSD3eFMvCFd5zupNFYgaFtPLP9oFuV0jklQmVYcDqcOa02jci75sxK1JSSmWHUrQeJ14QaZfWArJADNzOwELrTaChJS5AUXKXLONWirE0+SbIn4Fa5SgeyzaV9IyOFzC8ZFJPaPYpEpK5LBIfC4OrtFWm2jj6fWHPQ68eslB6FJKSHdtvSKl0mkzZdqmoBVhxOlgEhlVHaPNvCPH0XNpnrxk0EJtLmuVeEQzbyQM1JHi8IFo/MoeKio+lI0FJGpPIBP1MP6SO1D2dfkthhClNsGGW5i0dArZ1gmUZinV9DHniZgJol+bqi79AZ2BSxM7GJsLhgWd4DJFRi6MbsQXzOmC0TQHAC1jICmI6mF6io5q/zE+gh5elzqm2mcpPcxqOIBwxO5iJfR4pDsVeKf8A8kxqlFJHbiZISM3PJh9TDLo/NSLTKOCgWDiOIkQyk3YlIBKQx1TXwrkYMkWAEghqb55sIVPPFbDo4ZPcVdOLQV2slChhwJDg6sXyhOi6wwVMUqtQ2viYvV1WE4y6qKGhyia39GUr7iglgxDUJzfRoQvmRhUTJYlF02Ve57ukFKz1YKkoUU4iVAkKTVuRZoY2q9UoAlqddKIJYIJyyNKPQbxZuiVil2fFLmBGJRdJIBNWBS5GVBSLIkYa9WEjMmlPKGaoz7rtCZZXj7dJ5rdcqSoqC1gEhgFuCHYgvk4iw3fc8oTcKCAnD2u0C5fTl84XT7Ii02xUw4SlagAM6BkuRuwhhbLnkBTIRibNwAfMaQuc1yhml7J7NjOb0Ws6gQUAE6ihplwiuWnoTNKylJBRoSWB8NDBUqcqUQRMWUJLlOaSBoH+TRYbuv2RNAwrAJ0ND6xsZ3wA3lxebKPedxTJHaKGTSoLj9vGFlovJ0lAcKIYEHXMDxj1G12mXkopY5uxBHHSPOekVwypM9C5S1VJKkkDCAQ6cKtG4wyFPk2GVtpsmt9gXLs8rGp14ATkSQcwdf8AaOryWEKQhv6aEilWLVpzMSz56FIkzFKLChar4aM7cI7l2QzJiieyFsQvgTuOGhjGqW46U23Z3YTNKTNC8ErIO/Kif9o6vNC+rUSoLQoCraBTlhw4GOrxkTVuEomUZjiAQkAZAa83zhbLsdoCFqUoykirnIklshUc2h0Y+hbUau9yOTaV4WRhIS6m+IJAJVQ8ATrlBa74dDLQXaigWLcQXBHKBp13gBK3CSaLCajnSgcR1Y1YUEP3T2Q3ZyekKk0nXk6trZIpRWghKnBGtCPCo8oFVYcctWJISoJoXoSOFc6+cZMtxD0oc+cAzlgqJSqrVc6cjmIOLkwXRAiaVJIchSONSNRxoH8I4nWxagARhG4yPI6xxMSR2ywIzAp2SaEjRi3mYgVefVAjNLOlJqGOY8C/pFyV7okfolmzglNC+0LJlvJPbqDrCqfbytRUOzVwBk0aF4dkk+EPUF5J5N+A6ZaJYP7xkLAp67xkM6f8ga/4PT+htpaYoaFizAV5jOJ+ntyKnLlzJbDslKsVMi4I3zPlGSLVhUDoNoZX3bkTJCQkuXfwYx4jm1LUj1nDwUqydF3qtZHAAD1JguXd0uUoEWcTWzxrBB8EmGi7KwSXdwDlTziWVKSc6RrzNh9JGrHZQUJISElXwpGHDw3g+03X1YQpqg15HV46lzmID5/dDpEs62FTJmAlI+JIrnkoRO3JsJrTwEyejyVJpMIxp4Zv9iIP+HZwoMJ2L5w8uu0SlBkNTTXyMMEMziJnOSdMmlmlFnn5sMxEzCpJCjkNxvs0Opl0rSy1qSSWFM984fIWlUyqQ4GdCQD8oltUmTg7bYebQVvItgv1Di1sVyQkpWGG4jmdY1BZUtRTXLJucM7bYEJS6CSKFiXodQfKNWiypnSSvKYnP+5gKEchEmht0ULOtpeHtwcyrOkAEhw2bv6mDzbSpNSCkhuPpCCwWsOACE4vI+GUF2hTZEn28NoH/JHZWBPFqlucy7rldYJiElCgp6OH3cZNyhTes9HXEE9rMByHHzg+yXglU5KRVTElTvkOFIq3SSeBaMwC1KOrXJ6CL8GOThUglan7Gv8AGpZ1sPyg/TUwnnAFeNIIrqWD7wNZbQCoHApbfEVP7Zcob2hcqYlIAUhQ3DhuY+kURxKHAcozfg5klU1YSQVVDnQOYnvWxiapXaarAEOG2plDK6pgTLU4BOi0kFJpTkYjCR1IUkFSiXUoOwrkdPGNUmhKbUrQsn3er+FWhQyLggguGGTcsuMKv5kZCEkOyuJo+Xy5vFumWdfUhYKcw4zLO0HyOjkq0JedLSrwKT4lLP4weuK4Y1fIjG3kVlWsfShQYqSFtk5wnniGY5vDK+73RMkFIxOsCgzGr0z8IU3tZhImLlsyQTgBr2dKnhAF4TDLSnRKwDkzHgctqO8dGTfBR0sMmmhpZbehaVJo7Bq+vCIf4kAYWDNnxEI7J2Q7Fyc9oYglQBIgumrskyrS6RHPrRm5QFOlFNctoNmzcOWcLLdbgKq+kPgvRMyC2T0pRiUavrrv4QimWwzHSdKp8qjxHsIFvq2Y2ILiAkW4sK1DNF0INImnNNkmaqUGvCIbROc0yGUSW6axpTExPB9ICBhyQpsKTbVAMPaMiAJjIZRNZ7NY2md2vCJZkghOE6EjwzEKEzwk4gSCNQWP7xKb0xDEVZfEMv1DNJ45R884Pwe8pW9yxybtSAAtZLCgHHnEsqUkJNOyDmc/GBruvTYhYI2h3ZbUFhiGJ4UiOc/A9qUd+UJ5diJUShi/dL0840uwTklyh+IYw9VZ1JHZUGGmEZRJLnftAPM0Lc/KFirtmd5wTm23IxMi+Jks4Vh+ebc9YZgNxhVfMvJYfYjNnyMAp29wYtTdSQVLnYy8sudnr66wHfS1rTUVGbfMQAAW7BL6NE9omEoqXVrV4owx7rR2WGkPn3qP4dKQj4UuTRmZ23MRXXeaEpdamclhuMstXgE2pTJyyGjvzJyjglNVJQRxBc+sB0lds6lp0pGSbKlC3lpLFRKesOWbBKBUtxjdpdRwKKy9WYJHNnygUDtg9YXORUCObKqKPFoRZArCo1oKnPm/GG8GOdciez9VJ7RITplvTR4pnS8EzTM/5ZwgKSx5sYuHSSwEJBZnUAKvWEdou1UpQGpAyyI+Y0h8GlTNhkp2CXFdJR2sZKFMEgFgSWz2z3ia33WgnsrKAKYWJqD8NX8IsV19GlTEhWBKUqzwsHApVOWYG0Lb1uvBMMrPICheuTDN65DwhkZp8gZPkz19j/ALZgJYVhKiSk56gMTp2dN4Pl9KTLTg6sFQACTRBJdmJcBXrFdvC8TK7CVHPC2WE0+usEmfKQUlScahVJNU1NWNWPhHT3qkVYMTkm8q3/70NbX0wnIASJUtaifxMIJAbMEO9QRURZ7j6QItUnHWUzhSCoAho8ovm80qm9YkkLSwFHdo5uy2TZBKsYJXXCe07iuJOTZcYF4Lj6YOXDF8Hqd7WuTMSUlCVNRyAfI6QitA/DIQeyDkACkaVf8AeAro6UpX+GECUtWoqDrR6pyyqOIiSdfDEpAxVcq0f2JhahJOmI+lUc/wiQlONCQSaMGAT+YpyECz7clylOkST7QVAkF99/GFiJaUqKlOzGmpLUHD5RTCFgSm3yZaZ4AxqPIamKdf9pUpsJd828x4Rzf18KUopGWv0HCBrBeWSGGRr98Itx4nFaiSeRPZCpU0kNpBFmRhT1itO6NzGpVlC5hA7oJJPCObdaMRZNEpoBFXOwnjcGmTCSSczHcsRHLDmJmL0gwGtiRoyGVnuh0gqLEjKNR1i9Jfuj1yi0TiiapSAkdpqHXUhgQWoYenonLQCuWTOpwSW3oaxZbkuFMvGcJBWzqVmaQam4kocIKsJrhegfPDRxyj5yeSUt4nra4xdM8+l3OtH4kg4WLFJyfalPvWGV29IAlQTOSUKBz0MWa8LglqYoUZau6pqhY2INCeMVe97qWghCmXXslqlP3pAfXtMbHImu3/AEO597JoU1jqRa9VGkU2chUguFBvyKLq/TqPGnGDrJfyVnCKEaK73rC38bymNUoVVFlm3koF0gAbqjiXPUXIDk5k0H1jLqsoWp1GkPZ1jQU0zH3WNWJITPIo7JCWRYHoajYUH7wVabrZFAPCGNnk5QcqWMNYbFE+TNTENnuxWAM/ofQxLZ7uSrvpFNAML+UWKzhLUjVolvkIr/SvRrsR+pbdUVgSZJVhWjDhLJfuiu+YfV6QZNnKbDLSVProNq5GO7ZdGJWIEB994hTZpkvQqGfZLGI5QH6oy3TB5tiOIJUMu0z4hwbUViZNxpd1DEonWoGuhprB5lqJC0EPqCA5HOJLVbAmhp6PApeQHkk6SIjMUkBIThFACMn0DbaQgvFLW1JAcgpJD6gf7Q7tE1xn2TCmdOT1gJIBCc2q7tntBGxj5Mv6y2ebWbJTMKc5iaKB2Cgx+8opNtuCUSf4ecpKh8MwsPBYDeYEWqbaTklySp3OWxprC+ddWIzC7KTmNFPsY1SkirHJw2TKnaLrmyiy0KxEd5QOEPqk5HnA0q6FEv6mLVZ7UpFHOHY5eAjmbMxQ5ZGMeRvkVosQS5yJ7yzmeA2HvGhLJAbLQQahKFTEpNQTk7RNNSiUFKWeQGZOw+ukHqrYU7e7BCoIS58uO0JJ15iYVAVORGjc9oUX/f5USlPi2QGw+sL5K5ktGMUC6fQ+8V48FLUyXJlvtRxaZYClJIdjAy7tSrukgnxjoTawbLAlI6w949we58IsbomSsCtErqkdWD2j3z7JhTNBEGzVOXgRaCV1yg4qkC3bo3KQw4mCbGgYg5p9tETR2kQNhtDU2xo3C0mMhuqIjRI+g7N0llnVafB/nE6+kQwukqb8ymA8zFasVhTL7S+yk5BRSSOIBy5QSZUp3czG1UdeAy9I+d6d8HpSyQjyMJ/SOYpsCCr+4Jwp/wDIj2EKrRaCrvTK6plv6qz9RAtsteKmQ2FIhRQOGHjtrSohqwE7+WortRPNBQkhMpJfiX5ls44kyELbrZYcZEEho7l2yWlscx9qEt4w1TZkkO4I3hqxpCP1MpcMhm3guWQqUlOEUUh2U70IfPlTxh9cl/ypxZ8KtUqoX2rFVvOcCnq5SnKj2gNh+8EyLmWwYpmEDIulQGwJzHOkLyYlyPxZlKNSPRUoEC2iYsoWCkd01B4HSKbdl/z5RwKJmBNCkhpif06/p8oslgv2XOT2VAk6fKEvYLpNb8m+itqdG+b14w7mWoRUbjUUKo57RccHrFkVIBqYZDNOMdMTMuNarZtU7E8D26fhlqb73jtFoQ3eHnXyiOaQQagiFyi5Ra9mxVPgr9pvcpqDllFi/iErQnEAQoAsdyHilXjLBWycnh9d1pUsJoMI7xI+6wnDgliQ+dS/BzbJSASA6T+VXyOsBSpBSHUgnNtvvhHFstAJCgcQyzfLJ+MSSLaSyfLccQYJoYlsQzqxCmThGpOgG/GGkxRXQ1IzMQTFhCCaBvijA0IbRKq6s9hpA1qmsGTnEM+1lSicwDnvWIFW4BBKs/c7DjFEIryc9+AazoUpb5NrtC3pheJIdHI8AdhptAs7pE00IfMsoA0AOnEvWJrYE91Z79PEVi2EKak0SZMn2oqqEEMojOofIsYf3laEmSXokgFPPMN84hvpDy2SO5V+GTfe0JZYXMKUO+gHMxV9XcS8bBN3WcLJUqiE1UeH1MQXhbManyAokbAZCJ70tAQkSUGg7xHxK+ghUYKKt6jZPSqJCXjlMaSqOhByfgyC+47Ajpo0gR0BCxhjRkTCXGQNm0ex3mhM5SS7KI7XHjzgGdZVJLB35R3etvloQsS1BcxGfLdO8LD0pmpSgTMJAyYul+Rqk8MjHl4tVB5oRk68k5QpRZIhjZbtapAU9GGcc2S/kqquVhP9ur8D9Ydyu2hwg1ZsTJ14mHqRDLE7F026zmgJTwKQT5mAZ1pmy0BC5aSkvlxycaRY+pFSosP7m+RLx1Is0pbqTodhGqVC3jb42EsiYJRStKQSQ2TADMsIfWW0iajEOypJ+/CNLsCCHau+ZiKyWYpJpmxblGtpoOMZRdeA623UienthiMlJooeMCI6NIzxrxDJYbH+ogNMHBQJ4wdKmk0ZtxHM9SnATrE7RZGTXBqxpMpTzA9P6iAWbdSKlPOo4iD7RaiRiQQpLO4qGiIzm8PvPSK7bukCZM4omOg0UmbLAqDljRQL2cMaZwpw9DVK3bHKZ0smrvrElrnBKaKSkHUmsJVXghScZIA/xZVUf9xGcs825mAp0tSiCSFp0KS4I+UcmOqwjrk4i3aJ+I5RPaL2woKQdIDf8qY1KutSu0vsIGaj8hqYY5ozSEXRLExwoBmd9X3g6VYwiorxiKWHDIGCVx7y+Ktk8ImmXihCQSXGVPptEzGokKgz5Qhva88XYTllzMat17lRYZGjCF4UhFVqYksNyeHD3hkYmM0uyslzQa/NvrFD6S3ypJKR3tGySOHPeLZeF4gjM60irXld3XrSQMqE8H+/OLcONJ3ImnkdUipIJd/WGU+3KWQomob0h/eF0ITIwAVzG7jf71irLllOeUXwmpkji0MbxvDGlKUUDV4mJkj+HlYj/UmCn9qTrzMaumxhutm0QMn1Og+sLrwtCpkwqNXMDVvSuA/pWp8gxLl4kSiOcG8drWGh3ApK3RG0SpERoiVIaFscdRto5UIklh4EInSaZxkcrAeMgQyyWi0KXNKgMJ4UidTKYLof8p5jT25Qyn2Q9YlSkMCk+YFC8LbYsZiIoStbDXG+S13cpKUJUA6t82O0Hotyl0wk+DxRLBeK5ZdJpqH9oud0X8lSXClgjvDMJ4kZgcaxr2JpYmuOBjLsiz3hgTxZ/LTxhjIlgJoaa7niYT3lbVlhVqF2YFxTnEl2XikApWWfIxzWwmKVjgTARQs2msRpWl38QXp5wrmW2U5ZZJG2R8d4ANrQ9CoeqX3bTyjVE1tIs67a2x5PEBvBJmITqNn1zdsxCRM/PrBiByr7ERHN6QSpQaVLAJzckx3TO1lottrShBUVAAAvXUxR+mE1EwS1IqQGUQaNt5vA9tvJcw4lqoMkgMPLWJbHOQskKBCcJpochQ6MWMDp0hKWoV3Vbly14kKKTuNtiNRwMXG65QnDFKHVrHfSO4f7gn4eQit2e7Djws50bWL3cdhMlLM61aDQRPmaK8SaVm028yQ01LHQjWOOsx9uYQwqB8KW9zB15WIAfiZnXbhFatdvlpJSs4RkSz8vCExjY9NNWB3t0iJUQCEp4mp4lvaFybVi1JPp/sIGtNz/AIgIWlaFDEG0q3a29YI6yXIRjU5PwJbvniPyxQ4pLYxOwq12hEmXjV8XdAzX4HJMULpB0gViJd5hy2RwEa6Q9IiVEkvMOWyBsIqhWSXNTFnx/j13SJ82atkXSXO61KZj0UHU+hGY9/KIZN+4ZoA7mR3L6xX0XgoSurGTv+0cInRV07VMkcvRc7VaglOIlye7y3hLZLGZq2yGZOgGpMA/xS5ixVzQQ0vGf1Mvqk99X9Q7bJ+sJ0OOy5Gpp7g1628LIQiiEUTx48zC/DHMEWdAftPh1aHpaVQDdsyzSOsQpQyTm/yhfMVDO3KEuWJafi7SuWghW0agqpWaGUSgxwExto4FEoXBEjeBAqC5GWsBLgZHkHnze0Y1Ec3vHnG4NIyz1e2ntq/6D7iK/aNfCNxkeRh4KmBKME3fMImIIJBxCoLHOMjIpfBqPSMIwrGgyG1TlFft8ZGQuHBFl+pnWkcjIRkZDkJO1HsK5GALpQDMDgHnGRkM8C/KN3l344u9Xb84yMhEuChF6uRAqWDhNDr5w/uEdhR1c11jcZEK+sryftkHST+kfvUR5L0mUesTXUe8bjIbh+sLH+2Eyz2RxUHgG9C9pW9WDDgOEZGQ/wC4LwzzS0ntHnGkxkZHq+DzfJ2I3pGRkYaOuiY/GHM+xga8C81X3rGRkJX7j/ob9hCnOGFl7vjGRkbPgyABeR/FVziDSMjIJGyNnOI9TGRkaCdgZQUjI/ekajIGQaBoyMjIII/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BUUEhQWFBUVFxgZFRcXFhgYFxgYFxQVFxcXGBcYHCYeFxkjGhcUHy8gIycpLCwsFx4xNTAqNSYrLCkBCQoKDgwOGg8PGi8kHyQsLCwsLCwsLCwsLCwsLCwsLCwsLCwsLCwsLCwsLCwsLCwsLCwpLCwsLCwsLCwsKSwsLP/AABEIAMIBAwMBIgACEQEDEQH/xAAcAAACAgMBAQAAAAAAAAAAAAAEBQMGAAECBwj/xABCEAABAgMGAggEBAQEBgMAAAABAhEAAyEEBRIxQVFhcQYTIjKBkaGxQsHR8CNSguEUFTNiU6Ky8RZDcoOS0gdUwv/EABoBAAMBAQEBAAAAAAAAAAAAAAIDBAEABQb/xAAqEQACAgEDBAEDBAMAAAAAAAAAAQIRAxIhMRMiQVEEMkKBFDNhcSOR8P/aAAwDAQACEQMRAD8AFvCZJWt5Usy0n4SvEx1YkO0DCSNoEReEs5LT/wCQglFoScj6g/OPKui/QyQWdOw8omQgCI0r+2iQL5Rmszpv0dKkg5/flEK7ENFzE8lq+bwXZ54CgSkKANQ7PwcF4mt9olqWTKlmWn8pXj9WyjtYPTFplzUhkTj+tIV60iv37c86cvFQsG21eLTjjWMRvUfJ0VpPP1dG5w+F+RiBV0zRnLV5P7R6dZrQgBQUgKcULkFJ3DUPIxw42EF1mMTPOJcogVBHMERNYj+IPvSPSZ1pQrE0qWAoAMxLEN2kuXSTtlWFy7rlGuBL7gN7QPUHdTajz681/inw9oEBi/WjopIWXILnZRgGd0GT8C1Dmx+kNWWNCKKcoxDrFvX/APHVoIWUYT1YdQLpUA4DsdiQ8J5nRW0JPcfkRDVOPsxphtkpLHKEU0O7VMWA2dSUVSQw2hRdSfx5b/mBrwr8oCL5Zxe+iXQVKZYXMR1kw5vVKXHdA34w5Ug2dQCUYUkhJAGWJgDD7orMC5GJNQSfSnyhf0kXhSSfzD3EU4lqxVNbvc83PFudpul48Di3J/DPKKL0kS0xPM+0X+1qSUHtJ8xFM6T2fFMlhOZJ8mgfkLtNjvFpFctk1kht/kYRWycvEpkhtMq5fOLReNzrYYAVAV9NorNuu2aCpZdKDkT7ekRY6PYxXH46i+bOZS5uEdkPziz3ElXbKs8CRSuZP0iqSUTMI7YoYuHRlDoXjIJp6P8AWOy7IyJSr5VitbDT94cDotbS5FltTDUSZre0CW+5yi04lFxMGNJDgihLHjlFjst4rWi0Y5i1KWlJU61drtAKJALGlC+bxVCcUl/RJkxuTf8AYtV0UtyQ5s1qH/am/SNpkpkoeYp1KbM0SC2/KGknplbZQARaZoAAABViAAyACnEVfpD0k/iZxXM71ASEpDsAHZAAB8I2bWSlG17BUFjTcvwGG0y2otPnAt42teAMujtQjbhCeeoPiSX3jhR8IJpPkTG47pjSXe6gGoriSpz5GMhRGQHSj6G9Wfs9L/k87VMo80JjP5FM1kST+lvYxEnpMv8AKPMxKOlih8A8zHnVk9HpXA3/ACRX/wBdH6VKHsY3/K1D/kLH/TNVGJ6aby/837Qd/wATh2KTXjvAvqeje0B/gCPgnj9YPuIw2Y7zxzSgxPaulyULKcJLbERNO6R4ElSklhsRrGd/o3t9gXVn/EUOcr/1VGu1/io8UTB9YY2bpEmYlwkt4REOlkl6pP8A4iM7/RtR9gjr/NKP6iPdEbC5n5UHlNR82g9PSazHNPmiNqvqxnQD9BjtUl9p2iIB1sz/AAVHkUn2VE1lvabKLiXNSWIP4ZIYhiGYgxMbdYzt5KEYi02U5KbkpUdrfozpxAVXqB3sQ5oUPcRoXzL/ADjzhoi0yNJxH/c+sdq6o/8APB5qSfeO1/wZ0kAzL86wuqZiLM5USWAYB+UcC1JOogyZd8lXxSlc0SzEKrhlHISvAFP+lUb1EZ0jmepFMKgpwCaMx1TxbeN2fqa9ZLSvIigCnH92YDE5agZxyro8hsvKZM+ZMDLukDJUwfqSfdEd1ImdJjq778VKThTROwAbyaNXvOE1OGaFodlZAEgsQa5gwiVYCMpqgeKUn2IjarPM/wAUHQYkkeHeMUR+TJcMRL4yfgazrQghgqnEbQLZ2Cys1oQlqEO2/KAVy5gzwHxP/rEE3rdEA8lAfOHT+XPJHTJiYfDjjepIs09YACh2sgCA7E6kjSKj0qtL/hpBLF1EAs7UHlEqbRPSXTLWk7gv/pMCWkzFnFMC33IU/m0IiqdlLsRIkhm7Q4Q1sxIbApQodeOscpBB7x5EwxQsMCSnx+sMlIzjgjv7+rJG0pXqWie6LIkJmHF/URhy2WlRqTwjcxSJisRDqw4QygQzkth8d4hFmQXZakg6AZb6wOp1SNSj5ILXZEAFlVYtFftHR5ZU6VJIVln4aRcE2aWmWACVEEkFq1baukAzZsojDiqx3oflD4OSV2InplKqBbbd0vEEZBLB+Qz84fX50OscqU6rdIxGUtaOr7RMxCQoS1AHshTsDuBSsV63W4Sw+FxTtOxfmIr9vtxWoqLknMkkk0zfwh2PuJpQcHuQqzjIgM4xuGUwbPRUXbwfxiC12DCkmtOMci+R+ZURWi8gpJDqrvHnrVZ6OwA8PEyVbe8IYPReKgO8v0gpKziC2f1TzPvDy1NNllKVJBLd4sPMwgKjjxVd3fWCzecz8x8k/SMafgKhld7S0YVEOCciCPOEqszz+cEfzGZv6CIZ0xSi5bwAHtGKzUjkGOkxwAY7BjQ0dxJIVWIokkZwJsuAeaannHLxizWMSGggDAqJZSi4iFSYmsuYjmcGzlkBnPnESZ6vzHzMbmrpA6jSFpWbdIMXeKgkAFQOpJz5cI2i3r/MTAiiVM5JYMOUYlUFoQrUxrKty9/QRKZyloUSwZmoMz+zwDJEZeM4oCEDM9o+OXp7wtQTewWppGl2iYmrBQ8YJst6g0KW8T9YFstsfvUhhMu5K0u4B4R0qWzRqle6DzNllNU4TopyR+oHTiPWBZ1lASSUgt3k/N/vON2SWRQ1bWDJicDOOyQ3h+z+TQq0mMcW1aKfbky0kKTLpuCKHygJMxJJNQeavkYb3pLVKmKALAh07EENlCK0lQZ0EcSDXiH0i7GrRNMITaVCqVnxLj1BgafOUSF404ny+KmuURqCtBTX/eIMBhqiJsYXrasUoA0BbixavIRXscN7QgrkkDNNeY+IfOE4NIPCqWwOeVtERVGR2IyHk5dUWYRILMI6QI7jzj0bZyLOnaNiSNo6EbaMOtnPUDYUrG+qA0G8YtMYERhpvDGRtoxo40HniIkiJ54iNKY4YjCI7k6xyUGOpSDWMClwCmNOI6MoxoSTBAHC+ETSlM3n6Q66Ny5SVHrpJmZMSCw3+2i3i2yEthlNyCfdhC5zUUalbKNIvNeEkhJ0LpERWy8esThwIDapDH3iz3vdkmYCUI6pW7jCa6pHygW6OipEx+uQFYgwwkvy3gVlhyZ02mJ7Hdc1QxiWsgCnZP2YDKSVkFw2hzj0KbMWheDrHZQSWSM9qxBeqULUesUlhUA000LRnXfo7plWscrEsDz5DP0hPfNsKpilDMnstsMvSLUrqkqzGHJ0glydKxu3SJabd1SEKqpDM2EBQSda6mDhOtwZQsrckTJS8EyWcYA5doAjLgYc2RC0hygpfLVJ8I30ztbWg4QKpSXcuaNkOUI0XhNfsnwSmNTc42ztGl7FtkWpx3WPpDAkTJeBYZWaTTPbxFIQixrWErZSDhGJC3DPktL5oPoabR1LsypZBeuYGkTyxp8MYsjjyg8zJktBUhgtIIyBcZ6ihyPnFZnzTPmY5qitQoxYYRs0XBE8MCQyVUY5bH39YVz+jqytRlEBmz2LsXHl4GDhkajTAlBarK5apay1ezk1KQNarnyKSfKLEuxrQoJWgqUSQUgPtlvHFplBD0IGo1BhqyMW4pFQwKlqc6QNPuFZUcHdNU8jp4ZRZ50kLIZLv9mJ5shk0+Go5aj5w+OR8ipxTVFNFwTxRj6xkXVMykZDOpIRSA0x0DE0m5pyspaoPk9FJxzATzMSucVyy9QbFZWIzrRFjtnRUEgmcnIOAnX1jJXRWUKlZPpCnmgkGsUmVwzeENrs6OT7QkqlJBAzcgV2D6w6/lVmSgfhjEDmSST4ZRaOiuEoUEgABQoA2kA/kJp6QnicVbPL5dmUQaFwWIasSybomqLBJruQB5mLNapjTVgUZSvQxykPmdH9YHrP0GsSXkQL6OzAWVhDf3A+0H3Z0YCpkvEoKBUMSQDk4o/ERPalpHxDz1ju47Uk2mUBXtp333jtcma4pBXTC4JYnjq0pljAHCaDM1bdoQKsCBTMRYOnN5YLW2FzgTru/jFUm22Yck4eY+sdj1NAjGVZpYIdIDkB2BbwMOekF0ossxKZZ7Kku6mzBIO3CKiq0q1WByr7Rb+nksTJNkmspTpI7PFKFbHjGSW6TfIViuZbkIH9QYuBf25+kByr2Q47yoFTYlE9mUw3WX9/pDO6LoUqakKIwu6sKSzDMOzcI1qJlsYXjO6mVKmMkrmv+Gp+ykiin3FKcYksd5LE+VKODCCnNIxVOTs4hff6hNn4jiIT2Uh2FD8zEsppakLOMYVAl+1RxR84FJbBOMiK3F7crtLYTcsk5jzji97KVTlkcM+QgubNSqctQDhRNQNDqxq8S3ggpQkhLigUoZp5wOtppUcsblwJJ11rKUAEAfMw8tVjR/Ey55LqCUvqBhGEnnEdvQpSUYgAwyBq328M7tuuVhQrGpPWEljhbC7NzfWCeS1yC8comrs6P2ebNxLWmYEhmU+WYBeo1iRHQCXjUUTTUukYUhhsDvxh3LuhILuSs1qAE03Ay5wLbLUULDqLg5AMkwi3ezB1yT4BL0uYtjd+qRhVRyQaEtk2/OKvZ1plLBKDMR+V98iIuFovcpNE4krDguGzyr91ivruAjtdWFB3AGfAVzHIQyEqe72GunGqDLXOlzpOFCFIUA4SoNkWI4a5tnAVntHZCi5wd8JoSnVvIK84Z/xMsrAnSxVLFJSxGxYtUbwBauqk2nsf01JGbliedWf/AFHaHY3GqSf5ETi7CJs0rbD2aZu7jSoyhfNu5WFSU65uXTThl6PDm67PIwqSpwtLsQSMSD3eFMvCFd5zupNFYgaFtPLP9oFuV0jklQmVYcDqcOa02jci75sxK1JSSmWHUrQeJ14QaZfWArJADNzOwELrTaChJS5AUXKXLONWirE0+SbIn4Fa5SgeyzaV9IyOFzC8ZFJPaPYpEpK5LBIfC4OrtFWm2jj6fWHPQ68eslB6FJKSHdtvSKl0mkzZdqmoBVhxOlgEhlVHaPNvCPH0XNpnrxk0EJtLmuVeEQzbyQM1JHi8IFo/MoeKio+lI0FJGpPIBP1MP6SO1D2dfkthhClNsGGW5i0dArZ1gmUZinV9DHniZgJol+bqi79AZ2BSxM7GJsLhgWd4DJFRi6MbsQXzOmC0TQHAC1jICmI6mF6io5q/zE+gh5elzqm2mcpPcxqOIBwxO5iJfR4pDsVeKf8A8kxqlFJHbiZISM3PJh9TDLo/NSLTKOCgWDiOIkQyk3YlIBKQx1TXwrkYMkWAEghqb55sIVPPFbDo4ZPcVdOLQV2slChhwJDg6sXyhOi6wwVMUqtQ2viYvV1WE4y6qKGhyia39GUr7iglgxDUJzfRoQvmRhUTJYlF02Ve57ukFKz1YKkoUU4iVAkKTVuRZoY2q9UoAlqddKIJYIJyyNKPQbxZuiVil2fFLmBGJRdJIBNWBS5GVBSLIkYa9WEjMmlPKGaoz7rtCZZXj7dJ5rdcqSoqC1gEhgFuCHYgvk4iw3fc8oTcKCAnD2u0C5fTl84XT7Ii02xUw4SlagAM6BkuRuwhhbLnkBTIRibNwAfMaQuc1yhml7J7NjOb0Ws6gQUAE6ihplwiuWnoTNKylJBRoSWB8NDBUqcqUQRMWUJLlOaSBoH+TRYbuv2RNAwrAJ0ND6xsZ3wA3lxebKPedxTJHaKGTSoLj9vGFlovJ0lAcKIYEHXMDxj1G12mXkopY5uxBHHSPOekVwypM9C5S1VJKkkDCAQ6cKtG4wyFPk2GVtpsmt9gXLs8rGp14ATkSQcwdf8AaOryWEKQhv6aEilWLVpzMSz56FIkzFKLChar4aM7cI7l2QzJiieyFsQvgTuOGhjGqW46U23Z3YTNKTNC8ErIO/Kif9o6vNC+rUSoLQoCraBTlhw4GOrxkTVuEomUZjiAQkAZAa83zhbLsdoCFqUoykirnIklshUc2h0Y+hbUau9yOTaV4WRhIS6m+IJAJVQ8ATrlBa74dDLQXaigWLcQXBHKBp13gBK3CSaLCajnSgcR1Y1YUEP3T2Q3ZyekKk0nXk6trZIpRWghKnBGtCPCo8oFVYcctWJISoJoXoSOFc6+cZMtxD0oc+cAzlgqJSqrVc6cjmIOLkwXRAiaVJIchSONSNRxoH8I4nWxagARhG4yPI6xxMSR2ywIzAp2SaEjRi3mYgVefVAjNLOlJqGOY8C/pFyV7okfolmzglNC+0LJlvJPbqDrCqfbytRUOzVwBk0aF4dkk+EPUF5J5N+A6ZaJYP7xkLAp67xkM6f8ga/4PT+htpaYoaFizAV5jOJ+ntyKnLlzJbDslKsVMi4I3zPlGSLVhUDoNoZX3bkTJCQkuXfwYx4jm1LUj1nDwUqydF3qtZHAAD1JguXd0uUoEWcTWzxrBB8EmGi7KwSXdwDlTziWVKSc6RrzNh9JGrHZQUJISElXwpGHDw3g+03X1YQpqg15HV46lzmID5/dDpEs62FTJmAlI+JIrnkoRO3JsJrTwEyejyVJpMIxp4Zv9iIP+HZwoMJ2L5w8uu0SlBkNTTXyMMEMziJnOSdMmlmlFnn5sMxEzCpJCjkNxvs0Opl0rSy1qSSWFM984fIWlUyqQ4GdCQD8oltUmTg7bYebQVvItgv1Di1sVyQkpWGG4jmdY1BZUtRTXLJucM7bYEJS6CSKFiXodQfKNWiypnSSvKYnP+5gKEchEmht0ULOtpeHtwcyrOkAEhw2bv6mDzbSpNSCkhuPpCCwWsOACE4vI+GUF2hTZEn28NoH/JHZWBPFqlucy7rldYJiElCgp6OH3cZNyhTes9HXEE9rMByHHzg+yXglU5KRVTElTvkOFIq3SSeBaMwC1KOrXJ6CL8GOThUglan7Gv8AGpZ1sPyg/TUwnnAFeNIIrqWD7wNZbQCoHApbfEVP7Zcob2hcqYlIAUhQ3DhuY+kURxKHAcozfg5klU1YSQVVDnQOYnvWxiapXaarAEOG2plDK6pgTLU4BOi0kFJpTkYjCR1IUkFSiXUoOwrkdPGNUmhKbUrQsn3er+FWhQyLggguGGTcsuMKv5kZCEkOyuJo+Xy5vFumWdfUhYKcw4zLO0HyOjkq0JedLSrwKT4lLP4weuK4Y1fIjG3kVlWsfShQYqSFtk5wnniGY5vDK+73RMkFIxOsCgzGr0z8IU3tZhImLlsyQTgBr2dKnhAF4TDLSnRKwDkzHgctqO8dGTfBR0sMmmhpZbehaVJo7Bq+vCIf4kAYWDNnxEI7J2Q7Fyc9oYglQBIgumrskyrS6RHPrRm5QFOlFNctoNmzcOWcLLdbgKq+kPgvRMyC2T0pRiUavrrv4QimWwzHSdKp8qjxHsIFvq2Y2ILiAkW4sK1DNF0INImnNNkmaqUGvCIbROc0yGUSW6axpTExPB9ICBhyQpsKTbVAMPaMiAJjIZRNZ7NY2md2vCJZkghOE6EjwzEKEzwk4gSCNQWP7xKb0xDEVZfEMv1DNJ45R884Pwe8pW9yxybtSAAtZLCgHHnEsqUkJNOyDmc/GBruvTYhYI2h3ZbUFhiGJ4UiOc/A9qUd+UJ5diJUShi/dL0840uwTklyh+IYw9VZ1JHZUGGmEZRJLnftAPM0Lc/KFirtmd5wTm23IxMi+Jks4Vh+ebc9YZgNxhVfMvJYfYjNnyMAp29wYtTdSQVLnYy8sudnr66wHfS1rTUVGbfMQAAW7BL6NE9omEoqXVrV4owx7rR2WGkPn3qP4dKQj4UuTRmZ23MRXXeaEpdamclhuMstXgE2pTJyyGjvzJyjglNVJQRxBc+sB0lds6lp0pGSbKlC3lpLFRKesOWbBKBUtxjdpdRwKKy9WYJHNnygUDtg9YXORUCObKqKPFoRZArCo1oKnPm/GG8GOdciez9VJ7RITplvTR4pnS8EzTM/5ZwgKSx5sYuHSSwEJBZnUAKvWEdou1UpQGpAyyI+Y0h8GlTNhkp2CXFdJR2sZKFMEgFgSWz2z3ia33WgnsrKAKYWJqD8NX8IsV19GlTEhWBKUqzwsHApVOWYG0Lb1uvBMMrPICheuTDN65DwhkZp8gZPkz19j/ALZgJYVhKiSk56gMTp2dN4Pl9KTLTg6sFQACTRBJdmJcBXrFdvC8TK7CVHPC2WE0+usEmfKQUlScahVJNU1NWNWPhHT3qkVYMTkm8q3/70NbX0wnIASJUtaifxMIJAbMEO9QRURZ7j6QItUnHWUzhSCoAho8ovm80qm9YkkLSwFHdo5uy2TZBKsYJXXCe07iuJOTZcYF4Lj6YOXDF8Hqd7WuTMSUlCVNRyAfI6QitA/DIQeyDkACkaVf8AeAro6UpX+GECUtWoqDrR6pyyqOIiSdfDEpAxVcq0f2JhahJOmI+lUc/wiQlONCQSaMGAT+YpyECz7clylOkST7QVAkF99/GFiJaUqKlOzGmpLUHD5RTCFgSm3yZaZ4AxqPIamKdf9pUpsJd828x4Rzf18KUopGWv0HCBrBeWSGGRr98Itx4nFaiSeRPZCpU0kNpBFmRhT1itO6NzGpVlC5hA7oJJPCObdaMRZNEpoBFXOwnjcGmTCSSczHcsRHLDmJmL0gwGtiRoyGVnuh0gqLEjKNR1i9Jfuj1yi0TiiapSAkdpqHXUhgQWoYenonLQCuWTOpwSW3oaxZbkuFMvGcJBWzqVmaQam4kocIKsJrhegfPDRxyj5yeSUt4nra4xdM8+l3OtH4kg4WLFJyfalPvWGV29IAlQTOSUKBz0MWa8LglqYoUZau6pqhY2INCeMVe97qWghCmXXslqlP3pAfXtMbHImu3/AEO597JoU1jqRa9VGkU2chUguFBvyKLq/TqPGnGDrJfyVnCKEaK73rC38bymNUoVVFlm3koF0gAbqjiXPUXIDk5k0H1jLqsoWp1GkPZ1jQU0zH3WNWJITPIo7JCWRYHoajYUH7wVabrZFAPCGNnk5QcqWMNYbFE+TNTENnuxWAM/ofQxLZ7uSrvpFNAML+UWKzhLUjVolvkIr/SvRrsR+pbdUVgSZJVhWjDhLJfuiu+YfV6QZNnKbDLSVProNq5GO7ZdGJWIEB994hTZpkvQqGfZLGI5QH6oy3TB5tiOIJUMu0z4hwbUViZNxpd1DEonWoGuhprB5lqJC0EPqCA5HOJLVbAmhp6PApeQHkk6SIjMUkBIThFACMn0DbaQgvFLW1JAcgpJD6gf7Q7tE1xn2TCmdOT1gJIBCc2q7tntBGxj5Mv6y2ebWbJTMKc5iaKB2Cgx+8opNtuCUSf4ecpKh8MwsPBYDeYEWqbaTklySp3OWxprC+ddWIzC7KTmNFPsY1SkirHJw2TKnaLrmyiy0KxEd5QOEPqk5HnA0q6FEv6mLVZ7UpFHOHY5eAjmbMxQ5ZGMeRvkVosQS5yJ7yzmeA2HvGhLJAbLQQahKFTEpNQTk7RNNSiUFKWeQGZOw+ukHqrYU7e7BCoIS58uO0JJ15iYVAVORGjc9oUX/f5USlPi2QGw+sL5K5ktGMUC6fQ+8V48FLUyXJlvtRxaZYClJIdjAy7tSrukgnxjoTawbLAlI6w949we58IsbomSsCtErqkdWD2j3z7JhTNBEGzVOXgRaCV1yg4qkC3bo3KQw4mCbGgYg5p9tETR2kQNhtDU2xo3C0mMhuqIjRI+g7N0llnVafB/nE6+kQwukqb8ymA8zFasVhTL7S+yk5BRSSOIBy5QSZUp3czG1UdeAy9I+d6d8HpSyQjyMJ/SOYpsCCr+4Jwp/wDIj2EKrRaCrvTK6plv6qz9RAtsteKmQ2FIhRQOGHjtrSohqwE7+WortRPNBQkhMpJfiX5ls44kyELbrZYcZEEho7l2yWlscx9qEt4w1TZkkO4I3hqxpCP1MpcMhm3guWQqUlOEUUh2U70IfPlTxh9cl/ypxZ8KtUqoX2rFVvOcCnq5SnKj2gNh+8EyLmWwYpmEDIulQGwJzHOkLyYlyPxZlKNSPRUoEC2iYsoWCkd01B4HSKbdl/z5RwKJmBNCkhpif06/p8oslgv2XOT2VAk6fKEvYLpNb8m+itqdG+b14w7mWoRUbjUUKo57RccHrFkVIBqYZDNOMdMTMuNarZtU7E8D26fhlqb73jtFoQ3eHnXyiOaQQagiFyi5Ra9mxVPgr9pvcpqDllFi/iErQnEAQoAsdyHilXjLBWycnh9d1pUsJoMI7xI+6wnDgliQ+dS/BzbJSASA6T+VXyOsBSpBSHUgnNtvvhHFstAJCgcQyzfLJ+MSSLaSyfLccQYJoYlsQzqxCmThGpOgG/GGkxRXQ1IzMQTFhCCaBvijA0IbRKq6s9hpA1qmsGTnEM+1lSicwDnvWIFW4BBKs/c7DjFEIryc9+AazoUpb5NrtC3pheJIdHI8AdhptAs7pE00IfMsoA0AOnEvWJrYE91Z79PEVi2EKak0SZMn2oqqEEMojOofIsYf3laEmSXokgFPPMN84hvpDy2SO5V+GTfe0JZYXMKUO+gHMxV9XcS8bBN3WcLJUqiE1UeH1MQXhbManyAokbAZCJ70tAQkSUGg7xHxK+ghUYKKt6jZPSqJCXjlMaSqOhByfgyC+47Ajpo0gR0BCxhjRkTCXGQNm0ex3mhM5SS7KI7XHjzgGdZVJLB35R3etvloQsS1BcxGfLdO8LD0pmpSgTMJAyYul+Rqk8MjHl4tVB5oRk68k5QpRZIhjZbtapAU9GGcc2S/kqquVhP9ur8D9Ydyu2hwg1ZsTJ14mHqRDLE7F026zmgJTwKQT5mAZ1pmy0BC5aSkvlxycaRY+pFSosP7m+RLx1Is0pbqTodhGqVC3jb42EsiYJRStKQSQ2TADMsIfWW0iajEOypJ+/CNLsCCHau+ZiKyWYpJpmxblGtpoOMZRdeA623UienthiMlJooeMCI6NIzxrxDJYbH+ogNMHBQJ4wdKmk0ZtxHM9SnATrE7RZGTXBqxpMpTzA9P6iAWbdSKlPOo4iD7RaiRiQQpLO4qGiIzm8PvPSK7bukCZM4omOg0UmbLAqDljRQL2cMaZwpw9DVK3bHKZ0smrvrElrnBKaKSkHUmsJVXghScZIA/xZVUf9xGcs825mAp0tSiCSFp0KS4I+UcmOqwjrk4i3aJ+I5RPaL2woKQdIDf8qY1KutSu0vsIGaj8hqYY5ozSEXRLExwoBmd9X3g6VYwiorxiKWHDIGCVx7y+Ktk8ImmXihCQSXGVPptEzGokKgz5Qhva88XYTllzMat17lRYZGjCF4UhFVqYksNyeHD3hkYmM0uyslzQa/NvrFD6S3ypJKR3tGySOHPeLZeF4gjM60irXld3XrSQMqE8H+/OLcONJ3ImnkdUipIJd/WGU+3KWQomob0h/eF0ITIwAVzG7jf71irLllOeUXwmpkji0MbxvDGlKUUDV4mJkj+HlYj/UmCn9qTrzMaumxhutm0QMn1Og+sLrwtCpkwqNXMDVvSuA/pWp8gxLl4kSiOcG8drWGh3ApK3RG0SpERoiVIaFscdRto5UIklh4EInSaZxkcrAeMgQyyWi0KXNKgMJ4UidTKYLof8p5jT25Qyn2Q9YlSkMCk+YFC8LbYsZiIoStbDXG+S13cpKUJUA6t82O0Hotyl0wk+DxRLBeK5ZdJpqH9oud0X8lSXClgjvDMJ4kZgcaxr2JpYmuOBjLsiz3hgTxZ/LTxhjIlgJoaa7niYT3lbVlhVqF2YFxTnEl2XikApWWfIxzWwmKVjgTARQs2msRpWl38QXp5wrmW2U5ZZJG2R8d4ANrQ9CoeqX3bTyjVE1tIs67a2x5PEBvBJmITqNn1zdsxCRM/PrBiByr7ERHN6QSpQaVLAJzckx3TO1lottrShBUVAAAvXUxR+mE1EwS1IqQGUQaNt5vA9tvJcw4lqoMkgMPLWJbHOQskKBCcJpochQ6MWMDp0hKWoV3Vbly14kKKTuNtiNRwMXG65QnDFKHVrHfSO4f7gn4eQit2e7Djws50bWL3cdhMlLM61aDQRPmaK8SaVm028yQ01LHQjWOOsx9uYQwqB8KW9zB15WIAfiZnXbhFatdvlpJSs4RkSz8vCExjY9NNWB3t0iJUQCEp4mp4lvaFybVi1JPp/sIGtNz/AIgIWlaFDEG0q3a29YI6yXIRjU5PwJbvniPyxQ4pLYxOwq12hEmXjV8XdAzX4HJMULpB0gViJd5hy2RwEa6Q9IiVEkvMOWyBsIqhWSXNTFnx/j13SJ82atkXSXO61KZj0UHU+hGY9/KIZN+4ZoA7mR3L6xX0XgoSurGTv+0cInRV07VMkcvRc7VaglOIlye7y3hLZLGZq2yGZOgGpMA/xS5ixVzQQ0vGf1Mvqk99X9Q7bJ+sJ0OOy5Gpp7g1628LIQiiEUTx48zC/DHMEWdAftPh1aHpaVQDdsyzSOsQpQyTm/yhfMVDO3KEuWJafi7SuWghW0agqpWaGUSgxwExto4FEoXBEjeBAqC5GWsBLgZHkHnze0Y1Ec3vHnG4NIyz1e2ntq/6D7iK/aNfCNxkeRh4KmBKME3fMImIIJBxCoLHOMjIpfBqPSMIwrGgyG1TlFft8ZGQuHBFl+pnWkcjIRkZDkJO1HsK5GALpQDMDgHnGRkM8C/KN3l344u9Xb84yMhEuChF6uRAqWDhNDr5w/uEdhR1c11jcZEK+sryftkHST+kfvUR5L0mUesTXUe8bjIbh+sLH+2Eyz2RxUHgG9C9pW9WDDgOEZGQ/wC4LwzzS0ntHnGkxkZHq+DzfJ2I3pGRkYaOuiY/GHM+xga8C81X3rGRkJX7j/ob9hCnOGFl7vjGRkbPgyABeR/FVziDSMjIJGyNnOI9TGRkaCdgZQUjI/ekajIGQaBoyMjIII//2Q=="/>
          <p:cNvSpPr>
            <a:spLocks noChangeAspect="1" noChangeArrowheads="1"/>
          </p:cNvSpPr>
          <p:nvPr/>
        </p:nvSpPr>
        <p:spPr bwMode="auto">
          <a:xfrm>
            <a:off x="1524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cdn.tempi.it/wp-content/tgallery/09_2011/stadio-olimpico-torino-2006-Juven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887755" cy="29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6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I talk </a:t>
            </a:r>
            <a:r>
              <a:rPr lang="en-US" sz="3600" dirty="0" smtClean="0">
                <a:solidFill>
                  <a:srgbClr val="FF0000"/>
                </a:solidFill>
              </a:rPr>
              <a:t>abou</a:t>
            </a:r>
            <a:r>
              <a:rPr lang="en-US" sz="3600" dirty="0" smtClean="0"/>
              <a:t>t the bank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3200" dirty="0" err="1" smtClean="0"/>
              <a:t>Parlo</a:t>
            </a:r>
            <a:r>
              <a:rPr lang="en-US" sz="3200" dirty="0" smtClean="0"/>
              <a:t> _____________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i="1" u="sng" dirty="0" smtClean="0"/>
              <a:t/>
            </a:r>
            <a:br>
              <a:rPr lang="en-US" i="1" u="sng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260649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  <a:latin typeface="Graffiti Treat" pitchFamily="2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132513"/>
              </p:ext>
            </p:extLst>
          </p:nvPr>
        </p:nvGraphicFramePr>
        <p:xfrm>
          <a:off x="107504" y="1052736"/>
          <a:ext cx="8928992" cy="193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660"/>
                <a:gridCol w="959313"/>
                <a:gridCol w="947411"/>
                <a:gridCol w="1008112"/>
                <a:gridCol w="1116124"/>
                <a:gridCol w="1116124"/>
                <a:gridCol w="1116124"/>
                <a:gridCol w="11161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PREPOSITION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DEFINITE ARTICLE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gli</a:t>
                      </a:r>
                      <a:endParaRPr lang="en-US" b="1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err="1" smtClean="0"/>
                        <a:t>di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dirty="0" smtClean="0"/>
                        <a:t>(of/about)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smtClean="0"/>
                        <a:t>del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n-US" baseline="0" dirty="0" smtClean="0"/>
                        <a:t>la</a:t>
                      </a:r>
                    </a:p>
                    <a:p>
                      <a:pPr algn="ctr"/>
                      <a:r>
                        <a:rPr lang="en-US" sz="2800" b="1" baseline="0" dirty="0" err="1" smtClean="0"/>
                        <a:t>della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l’</a:t>
                      </a:r>
                    </a:p>
                    <a:p>
                      <a:pPr algn="ctr"/>
                      <a:r>
                        <a:rPr lang="en-US" sz="2800" b="1" dirty="0" smtClean="0"/>
                        <a:t>dell’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lo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dello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2800" b="1" dirty="0" err="1" smtClean="0"/>
                        <a:t>dei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le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delle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gli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err="1" smtClean="0"/>
                        <a:t>degli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farm1.static.flickr.com/18/23593034_9457f82c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12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Art. Prepositions - Patterns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2420888"/>
          <a:ext cx="8784976" cy="38961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7088"/>
                <a:gridCol w="1043484"/>
                <a:gridCol w="968950"/>
                <a:gridCol w="968950"/>
                <a:gridCol w="1080120"/>
                <a:gridCol w="1080120"/>
                <a:gridCol w="1152128"/>
                <a:gridCol w="1224136"/>
              </a:tblGrid>
              <a:tr h="669046"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i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la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l’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lo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i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le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gli</a:t>
                      </a:r>
                      <a:endParaRPr lang="en-AU" sz="2000" b="1" dirty="0"/>
                    </a:p>
                  </a:txBody>
                  <a:tcPr/>
                </a:tc>
              </a:tr>
              <a:tr h="959936"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a</a:t>
                      </a:r>
                    </a:p>
                    <a:p>
                      <a:r>
                        <a:rPr lang="en-AU" sz="2000" dirty="0" smtClean="0"/>
                        <a:t>(at/to)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</a:t>
                      </a:r>
                      <a:r>
                        <a:rPr lang="en-AU" sz="2000" baseline="0" dirty="0" smtClean="0"/>
                        <a:t> + </a:t>
                      </a:r>
                      <a:r>
                        <a:rPr lang="en-AU" sz="2000" baseline="0" dirty="0" err="1" smtClean="0"/>
                        <a:t>il</a:t>
                      </a:r>
                      <a:endParaRPr lang="en-AU" sz="2000" baseline="0" dirty="0" smtClean="0"/>
                    </a:p>
                    <a:p>
                      <a:r>
                        <a:rPr lang="en-AU" sz="2000" baseline="0" dirty="0" smtClean="0"/>
                        <a:t>= </a:t>
                      </a:r>
                      <a:r>
                        <a:rPr lang="en-AU" sz="2000" b="1" baseline="0" dirty="0" smtClean="0"/>
                        <a:t>a</a:t>
                      </a:r>
                      <a:r>
                        <a:rPr lang="en-AU" sz="2000" b="1" baseline="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</a:t>
                      </a:r>
                      <a:r>
                        <a:rPr lang="en-AU" sz="2000" baseline="0" dirty="0" smtClean="0"/>
                        <a:t> + la</a:t>
                      </a:r>
                    </a:p>
                    <a:p>
                      <a:r>
                        <a:rPr lang="en-AU" sz="2000" baseline="0" dirty="0" smtClean="0"/>
                        <a:t> = </a:t>
                      </a:r>
                      <a:r>
                        <a:rPr lang="en-AU" sz="2000" b="1" baseline="0" dirty="0" err="1" smtClean="0"/>
                        <a:t>a</a:t>
                      </a:r>
                      <a:r>
                        <a:rPr lang="en-AU" sz="2000" b="1" baseline="0" dirty="0" err="1" smtClean="0">
                          <a:solidFill>
                            <a:srgbClr val="FF0000"/>
                          </a:solidFill>
                        </a:rPr>
                        <a:t>lla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l’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/>
                        <a:t>all’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lo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allo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err="1" smtClean="0"/>
                        <a:t>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ai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le </a:t>
                      </a:r>
                    </a:p>
                    <a:p>
                      <a:r>
                        <a:rPr lang="en-AU" sz="2000" dirty="0" smtClean="0"/>
                        <a:t>=</a:t>
                      </a:r>
                      <a:r>
                        <a:rPr lang="en-AU" sz="2000" baseline="0" dirty="0" smtClean="0"/>
                        <a:t> </a:t>
                      </a:r>
                      <a:r>
                        <a:rPr lang="en-AU" sz="2000" b="1" baseline="0" dirty="0" err="1" smtClean="0"/>
                        <a:t>alle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err="1" smtClean="0"/>
                        <a:t>gli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agli</a:t>
                      </a:r>
                      <a:endParaRPr lang="en-AU" sz="2000" b="1" dirty="0" smtClean="0"/>
                    </a:p>
                    <a:p>
                      <a:endParaRPr lang="en-AU" sz="2000" b="1" dirty="0"/>
                    </a:p>
                  </a:txBody>
                  <a:tcPr/>
                </a:tc>
              </a:tr>
              <a:tr h="1101432"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da</a:t>
                      </a:r>
                      <a:endParaRPr lang="en-AU" sz="2000" b="1" dirty="0" smtClean="0"/>
                    </a:p>
                    <a:p>
                      <a:r>
                        <a:rPr lang="en-AU" sz="2000" dirty="0" smtClean="0"/>
                        <a:t>(from/by)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il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la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lla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l’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dall</a:t>
                      </a:r>
                      <a:r>
                        <a:rPr lang="en-AU" sz="2000" b="1" dirty="0" smtClean="0"/>
                        <a:t>’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lo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dallo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dai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le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dalle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</a:t>
                      </a:r>
                      <a:r>
                        <a:rPr lang="en-AU" sz="2000" baseline="0" dirty="0" smtClean="0"/>
                        <a:t> </a:t>
                      </a:r>
                      <a:r>
                        <a:rPr lang="en-AU" sz="2000" baseline="0" dirty="0" err="1" smtClean="0"/>
                        <a:t>gli</a:t>
                      </a:r>
                      <a:endParaRPr lang="en-AU" sz="2000" baseline="0" dirty="0" smtClean="0"/>
                    </a:p>
                    <a:p>
                      <a:r>
                        <a:rPr lang="en-AU" sz="2000" baseline="0" dirty="0" smtClean="0"/>
                        <a:t>= </a:t>
                      </a:r>
                      <a:r>
                        <a:rPr lang="en-AU" sz="2000" b="1" baseline="0" dirty="0" err="1" smtClean="0"/>
                        <a:t>dagli</a:t>
                      </a:r>
                      <a:endParaRPr lang="en-AU" sz="2000" b="1" dirty="0"/>
                    </a:p>
                  </a:txBody>
                  <a:tcPr/>
                </a:tc>
              </a:tr>
              <a:tr h="1087831"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di</a:t>
                      </a:r>
                      <a:endParaRPr lang="en-AU" sz="2000" b="1" dirty="0" smtClean="0"/>
                    </a:p>
                    <a:p>
                      <a:r>
                        <a:rPr lang="en-AU" sz="2000" dirty="0" smtClean="0"/>
                        <a:t>(of)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il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/>
                        <a:t>de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la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lla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l’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/>
                        <a:t>dell’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lo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dello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dei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le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delle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gli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degli</a:t>
                      </a:r>
                      <a:endParaRPr lang="en-A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I talk </a:t>
            </a:r>
            <a:r>
              <a:rPr lang="en-US" sz="3600" dirty="0" smtClean="0">
                <a:solidFill>
                  <a:srgbClr val="FF0000"/>
                </a:solidFill>
              </a:rPr>
              <a:t>about</a:t>
            </a:r>
            <a:r>
              <a:rPr lang="en-US" sz="3600" dirty="0" smtClean="0"/>
              <a:t> the bank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3600" dirty="0" err="1" smtClean="0"/>
              <a:t>Parlo</a:t>
            </a:r>
            <a:r>
              <a:rPr lang="en-US" sz="3600" dirty="0" smtClean="0"/>
              <a:t> </a:t>
            </a:r>
            <a:r>
              <a:rPr lang="en-US" sz="3600" b="1" dirty="0" err="1" smtClean="0"/>
              <a:t>della</a:t>
            </a:r>
            <a:r>
              <a:rPr lang="en-US" sz="3600" dirty="0" smtClean="0"/>
              <a:t> </a:t>
            </a:r>
            <a:r>
              <a:rPr lang="en-US" sz="3600" dirty="0" err="1" smtClean="0"/>
              <a:t>banca</a:t>
            </a:r>
            <a:r>
              <a:rPr lang="en-US" sz="3200" dirty="0" smtClean="0"/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i="1" u="sng" dirty="0" smtClean="0"/>
              <a:t/>
            </a:r>
            <a:br>
              <a:rPr lang="en-US" i="1" u="sng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260649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  <a:latin typeface="Graffiti Treat" pitchFamily="2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132513"/>
              </p:ext>
            </p:extLst>
          </p:nvPr>
        </p:nvGraphicFramePr>
        <p:xfrm>
          <a:off x="107504" y="1052736"/>
          <a:ext cx="8928992" cy="193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660"/>
                <a:gridCol w="959313"/>
                <a:gridCol w="947411"/>
                <a:gridCol w="1008112"/>
                <a:gridCol w="1116124"/>
                <a:gridCol w="1116124"/>
                <a:gridCol w="1116124"/>
                <a:gridCol w="11161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PREPOSITION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DEFINITE ARTICLE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gli</a:t>
                      </a:r>
                      <a:endParaRPr lang="en-US" b="1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err="1" smtClean="0"/>
                        <a:t>di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dirty="0" smtClean="0"/>
                        <a:t>(of/about)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smtClean="0"/>
                        <a:t>del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n-US" baseline="0" dirty="0" smtClean="0"/>
                        <a:t>la</a:t>
                      </a:r>
                    </a:p>
                    <a:p>
                      <a:pPr algn="ctr"/>
                      <a:r>
                        <a:rPr lang="en-US" sz="2800" b="1" baseline="0" dirty="0" err="1" smtClean="0"/>
                        <a:t>della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l’</a:t>
                      </a:r>
                    </a:p>
                    <a:p>
                      <a:pPr algn="ctr"/>
                      <a:r>
                        <a:rPr lang="en-US" sz="2800" b="1" dirty="0" smtClean="0"/>
                        <a:t>dell’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lo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dello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2800" b="1" dirty="0" err="1" smtClean="0"/>
                        <a:t>dei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/>
                        <a:t> le</a:t>
                      </a:r>
                    </a:p>
                    <a:p>
                      <a:pPr algn="ctr"/>
                      <a:r>
                        <a:rPr lang="en-US" sz="2800" b="1" dirty="0" err="1" smtClean="0"/>
                        <a:t>delle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gli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2800" b="1" baseline="0" dirty="0" err="1" smtClean="0"/>
                        <a:t>degli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farm1.static.flickr.com/18/23593034_9457f82c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12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60032" y="980728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9814"/>
            <a:ext cx="4464496" cy="519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77134"/>
            <a:ext cx="4133686" cy="42829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30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Introducing some local prepositions</a:t>
            </a:r>
            <a:endParaRPr lang="en-A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AU" dirty="0" err="1" smtClean="0"/>
              <a:t>Davanti</a:t>
            </a:r>
            <a:r>
              <a:rPr lang="en-AU" dirty="0" smtClean="0"/>
              <a:t> </a:t>
            </a:r>
            <a:r>
              <a:rPr lang="en-AU" b="1" dirty="0" smtClean="0">
                <a:solidFill>
                  <a:srgbClr val="FF66CC"/>
                </a:solidFill>
              </a:rPr>
              <a:t>a</a:t>
            </a:r>
            <a:r>
              <a:rPr lang="en-AU" dirty="0" smtClean="0"/>
              <a:t> = in front of</a:t>
            </a:r>
          </a:p>
          <a:p>
            <a:pPr>
              <a:buNone/>
            </a:pPr>
            <a:r>
              <a:rPr lang="en-AU" dirty="0" err="1" smtClean="0"/>
              <a:t>Vicino</a:t>
            </a:r>
            <a:r>
              <a:rPr lang="en-AU" dirty="0" smtClean="0"/>
              <a:t> </a:t>
            </a:r>
            <a:r>
              <a:rPr lang="en-AU" b="1" dirty="0" smtClean="0">
                <a:solidFill>
                  <a:srgbClr val="FF66CC"/>
                </a:solidFill>
              </a:rPr>
              <a:t>a</a:t>
            </a:r>
            <a:r>
              <a:rPr lang="en-AU" dirty="0" smtClean="0"/>
              <a:t> = near</a:t>
            </a:r>
          </a:p>
          <a:p>
            <a:pPr>
              <a:buNone/>
            </a:pPr>
            <a:r>
              <a:rPr lang="en-AU" dirty="0" err="1" smtClean="0"/>
              <a:t>Accanto</a:t>
            </a:r>
            <a:r>
              <a:rPr lang="en-AU" dirty="0" smtClean="0"/>
              <a:t> </a:t>
            </a:r>
            <a:r>
              <a:rPr lang="en-AU" b="1" dirty="0" smtClean="0">
                <a:solidFill>
                  <a:srgbClr val="FF66CC"/>
                </a:solidFill>
              </a:rPr>
              <a:t>a</a:t>
            </a:r>
            <a:r>
              <a:rPr lang="en-AU" dirty="0" smtClean="0"/>
              <a:t> = next to</a:t>
            </a:r>
          </a:p>
          <a:p>
            <a:pPr>
              <a:buNone/>
            </a:pPr>
            <a:r>
              <a:rPr lang="en-AU" dirty="0" smtClean="0"/>
              <a:t>Di </a:t>
            </a:r>
            <a:r>
              <a:rPr lang="en-AU" dirty="0" err="1" smtClean="0"/>
              <a:t>fronte</a:t>
            </a:r>
            <a:r>
              <a:rPr lang="en-AU" dirty="0" smtClean="0"/>
              <a:t> </a:t>
            </a:r>
            <a:r>
              <a:rPr lang="en-AU" b="1" dirty="0" smtClean="0">
                <a:solidFill>
                  <a:srgbClr val="FF66CC"/>
                </a:solidFill>
              </a:rPr>
              <a:t>a</a:t>
            </a:r>
            <a:r>
              <a:rPr lang="en-AU" dirty="0" smtClean="0"/>
              <a:t> = opposite</a:t>
            </a:r>
          </a:p>
          <a:p>
            <a:pPr>
              <a:buNone/>
            </a:pPr>
            <a:r>
              <a:rPr lang="en-AU" dirty="0" smtClean="0"/>
              <a:t>A </a:t>
            </a:r>
            <a:r>
              <a:rPr lang="en-AU" dirty="0" err="1" smtClean="0"/>
              <a:t>pochi</a:t>
            </a:r>
            <a:r>
              <a:rPr lang="en-AU" dirty="0" smtClean="0"/>
              <a:t> </a:t>
            </a:r>
            <a:r>
              <a:rPr lang="en-AU" dirty="0" err="1" smtClean="0"/>
              <a:t>passi</a:t>
            </a:r>
            <a:r>
              <a:rPr lang="en-AU" dirty="0" smtClean="0"/>
              <a:t> </a:t>
            </a:r>
            <a:r>
              <a:rPr lang="en-AU" b="1" dirty="0" err="1" smtClean="0">
                <a:solidFill>
                  <a:srgbClr val="A50021"/>
                </a:solidFill>
              </a:rPr>
              <a:t>da</a:t>
            </a:r>
            <a:r>
              <a:rPr lang="en-AU" dirty="0" smtClean="0"/>
              <a:t> = a few steps from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u="sng" dirty="0" smtClean="0"/>
              <a:t>Examples: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err="1" smtClean="0"/>
              <a:t>Davanti</a:t>
            </a:r>
            <a:r>
              <a:rPr lang="en-AU" dirty="0" smtClean="0"/>
              <a:t> </a:t>
            </a:r>
            <a:r>
              <a:rPr lang="en-AU" b="1" dirty="0" err="1" smtClean="0">
                <a:solidFill>
                  <a:srgbClr val="FF66CC"/>
                </a:solidFill>
              </a:rPr>
              <a:t>allo</a:t>
            </a:r>
            <a:r>
              <a:rPr lang="en-AU" dirty="0" smtClean="0"/>
              <a:t> </a:t>
            </a:r>
            <a:r>
              <a:rPr lang="en-AU" dirty="0" err="1" smtClean="0"/>
              <a:t>stadio</a:t>
            </a:r>
            <a:endParaRPr lang="en-AU" dirty="0" smtClean="0"/>
          </a:p>
          <a:p>
            <a:pPr>
              <a:buNone/>
            </a:pPr>
            <a:r>
              <a:rPr lang="en-AU" dirty="0" err="1" smtClean="0"/>
              <a:t>Vicino</a:t>
            </a:r>
            <a:r>
              <a:rPr lang="en-AU" dirty="0" smtClean="0"/>
              <a:t> </a:t>
            </a:r>
            <a:r>
              <a:rPr lang="en-AU" b="1" dirty="0" err="1" smtClean="0">
                <a:solidFill>
                  <a:srgbClr val="FF66CC"/>
                </a:solidFill>
              </a:rPr>
              <a:t>agli</a:t>
            </a:r>
            <a:r>
              <a:rPr lang="en-AU" dirty="0" smtClean="0"/>
              <a:t> </a:t>
            </a:r>
            <a:r>
              <a:rPr lang="en-AU" dirty="0" err="1" smtClean="0"/>
              <a:t>studenti</a:t>
            </a:r>
            <a:endParaRPr lang="en-AU" dirty="0" smtClean="0"/>
          </a:p>
          <a:p>
            <a:pPr>
              <a:buNone/>
            </a:pPr>
            <a:r>
              <a:rPr lang="en-AU" dirty="0" err="1" smtClean="0"/>
              <a:t>Accanto</a:t>
            </a:r>
            <a:r>
              <a:rPr lang="en-AU" dirty="0" smtClean="0"/>
              <a:t> </a:t>
            </a:r>
            <a:r>
              <a:rPr lang="en-AU" b="1" dirty="0" err="1" smtClean="0">
                <a:solidFill>
                  <a:srgbClr val="FF66CC"/>
                </a:solidFill>
              </a:rPr>
              <a:t>alla</a:t>
            </a:r>
            <a:r>
              <a:rPr lang="en-AU" dirty="0" smtClean="0"/>
              <a:t> </a:t>
            </a:r>
            <a:r>
              <a:rPr lang="en-AU" dirty="0" err="1" smtClean="0"/>
              <a:t>farmacia</a:t>
            </a:r>
            <a:endParaRPr lang="en-AU" dirty="0" smtClean="0"/>
          </a:p>
          <a:p>
            <a:pPr>
              <a:buNone/>
            </a:pPr>
            <a:r>
              <a:rPr lang="en-AU" dirty="0" smtClean="0"/>
              <a:t>Di </a:t>
            </a:r>
            <a:r>
              <a:rPr lang="en-AU" dirty="0" err="1" smtClean="0"/>
              <a:t>fronte</a:t>
            </a:r>
            <a:r>
              <a:rPr lang="en-AU" dirty="0" smtClean="0"/>
              <a:t> </a:t>
            </a:r>
            <a:r>
              <a:rPr lang="en-AU" b="1" dirty="0" err="1" smtClean="0">
                <a:solidFill>
                  <a:srgbClr val="FF66CC"/>
                </a:solidFill>
              </a:rPr>
              <a:t>ai</a:t>
            </a:r>
            <a:r>
              <a:rPr lang="en-AU" dirty="0" smtClean="0"/>
              <a:t> </a:t>
            </a:r>
            <a:r>
              <a:rPr lang="en-AU" dirty="0" err="1" smtClean="0"/>
              <a:t>grandi</a:t>
            </a:r>
            <a:r>
              <a:rPr lang="en-AU" dirty="0" smtClean="0"/>
              <a:t> </a:t>
            </a:r>
            <a:r>
              <a:rPr lang="en-AU" dirty="0" err="1" smtClean="0"/>
              <a:t>magazzini</a:t>
            </a:r>
            <a:endParaRPr lang="en-AU" dirty="0" smtClean="0"/>
          </a:p>
          <a:p>
            <a:pPr>
              <a:buNone/>
            </a:pPr>
            <a:r>
              <a:rPr lang="en-AU" dirty="0" smtClean="0"/>
              <a:t>A </a:t>
            </a:r>
            <a:r>
              <a:rPr lang="en-AU" dirty="0" err="1" smtClean="0"/>
              <a:t>pochi</a:t>
            </a:r>
            <a:r>
              <a:rPr lang="en-AU" dirty="0" smtClean="0"/>
              <a:t> </a:t>
            </a:r>
            <a:r>
              <a:rPr lang="en-AU" dirty="0" err="1" smtClean="0"/>
              <a:t>passi</a:t>
            </a:r>
            <a:r>
              <a:rPr lang="en-AU" dirty="0" smtClean="0"/>
              <a:t> </a:t>
            </a:r>
            <a:r>
              <a:rPr lang="en-AU" b="1" dirty="0" err="1" smtClean="0">
                <a:solidFill>
                  <a:srgbClr val="A50021"/>
                </a:solidFill>
              </a:rPr>
              <a:t>dall</a:t>
            </a:r>
            <a:r>
              <a:rPr lang="en-AU" b="1" dirty="0" smtClean="0">
                <a:solidFill>
                  <a:srgbClr val="A50021"/>
                </a:solidFill>
              </a:rPr>
              <a:t>’</a:t>
            </a:r>
            <a:r>
              <a:rPr lang="en-AU" b="1" dirty="0" smtClean="0"/>
              <a:t> </a:t>
            </a:r>
            <a:r>
              <a:rPr lang="en-AU" dirty="0" err="1" smtClean="0"/>
              <a:t>aeroporto</a:t>
            </a:r>
            <a:endParaRPr lang="en-A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71400"/>
            <a:ext cx="8435280" cy="67687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err="1" smtClean="0"/>
              <a:t>Davanti</a:t>
            </a:r>
            <a:r>
              <a:rPr lang="en-AU" dirty="0" smtClean="0"/>
              <a:t> </a:t>
            </a:r>
            <a:r>
              <a:rPr lang="en-AU" b="1" dirty="0" smtClean="0">
                <a:solidFill>
                  <a:srgbClr val="FF66CC"/>
                </a:solidFill>
              </a:rPr>
              <a:t>a</a:t>
            </a:r>
            <a:r>
              <a:rPr lang="en-AU" dirty="0" smtClean="0"/>
              <a:t> = in front of</a:t>
            </a:r>
          </a:p>
          <a:p>
            <a:pPr>
              <a:buNone/>
            </a:pPr>
            <a:r>
              <a:rPr lang="en-AU" dirty="0" err="1" smtClean="0"/>
              <a:t>Vicino</a:t>
            </a:r>
            <a:r>
              <a:rPr lang="en-AU" dirty="0" smtClean="0"/>
              <a:t> </a:t>
            </a:r>
            <a:r>
              <a:rPr lang="en-AU" b="1" dirty="0" smtClean="0">
                <a:solidFill>
                  <a:srgbClr val="FF66CC"/>
                </a:solidFill>
              </a:rPr>
              <a:t>a</a:t>
            </a:r>
            <a:r>
              <a:rPr lang="en-AU" dirty="0" smtClean="0"/>
              <a:t> = near</a:t>
            </a:r>
          </a:p>
          <a:p>
            <a:pPr>
              <a:buNone/>
            </a:pPr>
            <a:r>
              <a:rPr lang="en-AU" dirty="0" err="1" smtClean="0"/>
              <a:t>Accanto</a:t>
            </a:r>
            <a:r>
              <a:rPr lang="en-AU" dirty="0" smtClean="0"/>
              <a:t> </a:t>
            </a:r>
            <a:r>
              <a:rPr lang="en-AU" b="1" dirty="0" smtClean="0">
                <a:solidFill>
                  <a:srgbClr val="FF66CC"/>
                </a:solidFill>
              </a:rPr>
              <a:t>a</a:t>
            </a:r>
            <a:r>
              <a:rPr lang="en-AU" dirty="0" smtClean="0"/>
              <a:t> = next to</a:t>
            </a:r>
          </a:p>
          <a:p>
            <a:pPr>
              <a:buNone/>
            </a:pPr>
            <a:r>
              <a:rPr lang="en-AU" dirty="0" smtClean="0"/>
              <a:t>Di </a:t>
            </a:r>
            <a:r>
              <a:rPr lang="en-AU" dirty="0" err="1" smtClean="0"/>
              <a:t>fronte</a:t>
            </a:r>
            <a:r>
              <a:rPr lang="en-AU" dirty="0" smtClean="0"/>
              <a:t> </a:t>
            </a:r>
            <a:r>
              <a:rPr lang="en-AU" b="1" dirty="0" smtClean="0">
                <a:solidFill>
                  <a:srgbClr val="FF66CC"/>
                </a:solidFill>
              </a:rPr>
              <a:t>a</a:t>
            </a:r>
            <a:r>
              <a:rPr lang="en-AU" dirty="0" smtClean="0"/>
              <a:t> = opposite</a:t>
            </a:r>
          </a:p>
          <a:p>
            <a:pPr>
              <a:buNone/>
            </a:pPr>
            <a:r>
              <a:rPr lang="en-AU" dirty="0" smtClean="0"/>
              <a:t>A </a:t>
            </a:r>
            <a:r>
              <a:rPr lang="en-AU" dirty="0" err="1" smtClean="0"/>
              <a:t>pochi</a:t>
            </a:r>
            <a:r>
              <a:rPr lang="en-AU" dirty="0" smtClean="0"/>
              <a:t> </a:t>
            </a:r>
            <a:r>
              <a:rPr lang="en-AU" dirty="0" err="1" smtClean="0"/>
              <a:t>passi</a:t>
            </a:r>
            <a:r>
              <a:rPr lang="en-AU" dirty="0" smtClean="0"/>
              <a:t> </a:t>
            </a:r>
            <a:r>
              <a:rPr lang="en-AU" b="1" dirty="0" err="1" smtClean="0">
                <a:solidFill>
                  <a:srgbClr val="A50021"/>
                </a:solidFill>
              </a:rPr>
              <a:t>da</a:t>
            </a:r>
            <a:r>
              <a:rPr lang="en-AU" dirty="0" smtClean="0"/>
              <a:t> = a few steps from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Dove è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museo</a:t>
            </a:r>
            <a:r>
              <a:rPr lang="en-AU" dirty="0" smtClean="0"/>
              <a:t>?</a:t>
            </a:r>
          </a:p>
          <a:p>
            <a:pPr>
              <a:buNone/>
            </a:pPr>
            <a:r>
              <a:rPr lang="en-AU" dirty="0" smtClean="0"/>
              <a:t>Il </a:t>
            </a:r>
            <a:r>
              <a:rPr lang="en-AU" dirty="0" err="1" smtClean="0"/>
              <a:t>museo</a:t>
            </a:r>
            <a:r>
              <a:rPr lang="en-AU" dirty="0" smtClean="0"/>
              <a:t> è ______________ .</a:t>
            </a:r>
          </a:p>
          <a:p>
            <a:pPr>
              <a:buNone/>
            </a:pPr>
            <a:endParaRPr lang="en-AU" dirty="0" smtClean="0"/>
          </a:p>
          <a:p>
            <a:pPr marL="457200" indent="-457200">
              <a:buNone/>
            </a:pPr>
            <a:r>
              <a:rPr lang="en-AU" sz="2000" dirty="0" smtClean="0"/>
              <a:t>1. a few steps from the bar.			 8. near the post office</a:t>
            </a:r>
          </a:p>
          <a:p>
            <a:pPr marL="457200" indent="-457200">
              <a:buNone/>
            </a:pPr>
            <a:r>
              <a:rPr lang="en-AU" sz="2000" dirty="0" smtClean="0"/>
              <a:t>2. a few steps from the train station. 		 9. near the cinema</a:t>
            </a:r>
          </a:p>
          <a:p>
            <a:pPr marL="457200" indent="-457200">
              <a:buNone/>
            </a:pPr>
            <a:r>
              <a:rPr lang="en-AU" sz="2000" dirty="0" smtClean="0"/>
              <a:t>3. a few steps from the newsstand. 		 10. opposite the theatre </a:t>
            </a:r>
          </a:p>
          <a:p>
            <a:pPr marL="457200" indent="-457200">
              <a:buNone/>
            </a:pPr>
            <a:r>
              <a:rPr lang="en-AU" sz="2000" dirty="0" smtClean="0"/>
              <a:t>4. next to the cinema. 			 11. opposite the church</a:t>
            </a:r>
          </a:p>
          <a:p>
            <a:pPr marL="457200" indent="-457200">
              <a:buNone/>
            </a:pPr>
            <a:r>
              <a:rPr lang="en-AU" sz="2000" dirty="0" smtClean="0"/>
              <a:t>5. next to the library. 			 12. in front of the pastry shops.</a:t>
            </a:r>
          </a:p>
          <a:p>
            <a:pPr marL="457200" indent="-457200">
              <a:buNone/>
            </a:pPr>
            <a:r>
              <a:rPr lang="en-AU" sz="2000" dirty="0" smtClean="0"/>
              <a:t>6. next to the hotel. 				 13. in front of the department stores. 	</a:t>
            </a:r>
          </a:p>
          <a:p>
            <a:pPr>
              <a:buNone/>
            </a:pPr>
            <a:r>
              <a:rPr lang="en-AU" sz="2000" dirty="0" smtClean="0"/>
              <a:t>7. next to the stadium.			</a:t>
            </a:r>
            <a:r>
              <a:rPr lang="en-AU" sz="2100" dirty="0" smtClean="0"/>
              <a:t> 14. in front of the students</a:t>
            </a:r>
          </a:p>
          <a:p>
            <a:pPr>
              <a:buNone/>
            </a:pPr>
            <a:endParaRPr lang="en-AU" sz="2000" dirty="0" smtClean="0"/>
          </a:p>
          <a:p>
            <a:pPr>
              <a:buNone/>
            </a:pPr>
            <a:endParaRPr lang="en-A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Art. Prepositions - Patterns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2420888"/>
          <a:ext cx="8784976" cy="38961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7088"/>
                <a:gridCol w="1043484"/>
                <a:gridCol w="968950"/>
                <a:gridCol w="968950"/>
                <a:gridCol w="1080120"/>
                <a:gridCol w="1080120"/>
                <a:gridCol w="1152128"/>
                <a:gridCol w="1224136"/>
              </a:tblGrid>
              <a:tr h="669046"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i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la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l’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lo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i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le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gli</a:t>
                      </a:r>
                      <a:endParaRPr lang="en-AU" sz="2000" b="1" dirty="0"/>
                    </a:p>
                  </a:txBody>
                  <a:tcPr/>
                </a:tc>
              </a:tr>
              <a:tr h="959936"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a</a:t>
                      </a:r>
                    </a:p>
                    <a:p>
                      <a:r>
                        <a:rPr lang="en-AU" sz="2000" dirty="0" smtClean="0"/>
                        <a:t>(at/to)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</a:t>
                      </a:r>
                      <a:r>
                        <a:rPr lang="en-AU" sz="2000" baseline="0" dirty="0" smtClean="0"/>
                        <a:t> + </a:t>
                      </a:r>
                      <a:r>
                        <a:rPr lang="en-AU" sz="2000" baseline="0" dirty="0" err="1" smtClean="0"/>
                        <a:t>il</a:t>
                      </a:r>
                      <a:endParaRPr lang="en-AU" sz="2000" baseline="0" dirty="0" smtClean="0"/>
                    </a:p>
                    <a:p>
                      <a:r>
                        <a:rPr lang="en-AU" sz="2000" baseline="0" dirty="0" smtClean="0"/>
                        <a:t>= </a:t>
                      </a:r>
                      <a:r>
                        <a:rPr lang="en-AU" sz="2000" b="1" baseline="0" dirty="0" smtClean="0"/>
                        <a:t>a</a:t>
                      </a:r>
                      <a:r>
                        <a:rPr lang="en-AU" sz="2000" b="1" baseline="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</a:t>
                      </a:r>
                      <a:r>
                        <a:rPr lang="en-AU" sz="2000" baseline="0" dirty="0" smtClean="0"/>
                        <a:t> + la</a:t>
                      </a:r>
                    </a:p>
                    <a:p>
                      <a:r>
                        <a:rPr lang="en-AU" sz="2000" baseline="0" dirty="0" smtClean="0"/>
                        <a:t> = </a:t>
                      </a:r>
                      <a:r>
                        <a:rPr lang="en-AU" sz="2000" b="1" baseline="0" dirty="0" err="1" smtClean="0"/>
                        <a:t>a</a:t>
                      </a:r>
                      <a:r>
                        <a:rPr lang="en-AU" sz="2000" b="1" baseline="0" dirty="0" err="1" smtClean="0">
                          <a:solidFill>
                            <a:srgbClr val="FF0000"/>
                          </a:solidFill>
                        </a:rPr>
                        <a:t>lla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l’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/>
                        <a:t>a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ll’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lo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allo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err="1" smtClean="0"/>
                        <a:t>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ai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le </a:t>
                      </a:r>
                    </a:p>
                    <a:p>
                      <a:r>
                        <a:rPr lang="en-AU" sz="2000" dirty="0" smtClean="0"/>
                        <a:t>=</a:t>
                      </a:r>
                      <a:r>
                        <a:rPr lang="en-AU" sz="2000" baseline="0" dirty="0" smtClean="0"/>
                        <a:t> </a:t>
                      </a:r>
                      <a:r>
                        <a:rPr lang="en-AU" sz="2000" b="1" baseline="0" dirty="0" err="1" smtClean="0"/>
                        <a:t>alle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err="1" smtClean="0"/>
                        <a:t>gli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agli</a:t>
                      </a:r>
                      <a:endParaRPr lang="en-AU" sz="2000" b="1" dirty="0" smtClean="0"/>
                    </a:p>
                    <a:p>
                      <a:endParaRPr lang="en-AU" sz="2000" b="1" dirty="0"/>
                    </a:p>
                  </a:txBody>
                  <a:tcPr/>
                </a:tc>
              </a:tr>
              <a:tr h="1101432"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da</a:t>
                      </a:r>
                      <a:endParaRPr lang="en-AU" sz="2000" b="1" dirty="0" smtClean="0"/>
                    </a:p>
                    <a:p>
                      <a:r>
                        <a:rPr lang="en-AU" sz="2000" dirty="0" smtClean="0"/>
                        <a:t>(from/by)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il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la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lla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l’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lo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dallo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dai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le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dalle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</a:t>
                      </a:r>
                      <a:r>
                        <a:rPr lang="en-AU" sz="2000" baseline="0" dirty="0" smtClean="0"/>
                        <a:t> </a:t>
                      </a:r>
                      <a:r>
                        <a:rPr lang="en-AU" sz="2000" baseline="0" dirty="0" err="1" smtClean="0"/>
                        <a:t>gli</a:t>
                      </a:r>
                      <a:endParaRPr lang="en-AU" sz="2000" baseline="0" dirty="0" smtClean="0"/>
                    </a:p>
                    <a:p>
                      <a:r>
                        <a:rPr lang="en-AU" sz="2000" baseline="0" dirty="0" smtClean="0"/>
                        <a:t>= </a:t>
                      </a:r>
                      <a:r>
                        <a:rPr lang="en-AU" sz="2000" b="1" baseline="0" dirty="0" err="1" smtClean="0"/>
                        <a:t>dagli</a:t>
                      </a:r>
                      <a:endParaRPr lang="en-AU" sz="2000" b="1" dirty="0"/>
                    </a:p>
                  </a:txBody>
                  <a:tcPr/>
                </a:tc>
              </a:tr>
              <a:tr h="1087831"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di</a:t>
                      </a:r>
                      <a:endParaRPr lang="en-AU" sz="2000" b="1" dirty="0" smtClean="0"/>
                    </a:p>
                    <a:p>
                      <a:r>
                        <a:rPr lang="en-AU" sz="2000" dirty="0" smtClean="0"/>
                        <a:t>(of)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il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/>
                        <a:t>de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la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lla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l’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/>
                        <a:t>de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ll’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lo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dello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dei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le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delle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gli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degli</a:t>
                      </a:r>
                      <a:endParaRPr lang="en-A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Art. Prepositions - Patterns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2420888"/>
          <a:ext cx="8784976" cy="38961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7088"/>
                <a:gridCol w="1043484"/>
                <a:gridCol w="968950"/>
                <a:gridCol w="968950"/>
                <a:gridCol w="1080120"/>
                <a:gridCol w="1080120"/>
                <a:gridCol w="1152128"/>
                <a:gridCol w="1224136"/>
              </a:tblGrid>
              <a:tr h="669046"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i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la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l’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lo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le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gli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59936"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a</a:t>
                      </a:r>
                    </a:p>
                    <a:p>
                      <a:r>
                        <a:rPr lang="en-AU" sz="2000" dirty="0" smtClean="0"/>
                        <a:t>(at/to)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</a:t>
                      </a:r>
                      <a:r>
                        <a:rPr lang="en-AU" sz="2000" baseline="0" dirty="0" smtClean="0"/>
                        <a:t> + </a:t>
                      </a:r>
                      <a:r>
                        <a:rPr lang="en-AU" sz="2000" baseline="0" dirty="0" err="1" smtClean="0"/>
                        <a:t>il</a:t>
                      </a:r>
                      <a:endParaRPr lang="en-AU" sz="2000" baseline="0" dirty="0" smtClean="0"/>
                    </a:p>
                    <a:p>
                      <a:r>
                        <a:rPr lang="en-AU" sz="2000" baseline="0" dirty="0" smtClean="0"/>
                        <a:t>= </a:t>
                      </a:r>
                      <a:r>
                        <a:rPr lang="en-AU" sz="2000" b="1" baseline="0" dirty="0" smtClean="0"/>
                        <a:t>a</a:t>
                      </a:r>
                      <a:r>
                        <a:rPr lang="en-AU" sz="2000" b="1" baseline="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</a:t>
                      </a:r>
                      <a:r>
                        <a:rPr lang="en-AU" sz="2000" baseline="0" dirty="0" smtClean="0"/>
                        <a:t> + la</a:t>
                      </a:r>
                    </a:p>
                    <a:p>
                      <a:r>
                        <a:rPr lang="en-AU" sz="2000" baseline="0" dirty="0" smtClean="0"/>
                        <a:t> = </a:t>
                      </a:r>
                      <a:r>
                        <a:rPr lang="en-AU" sz="2000" b="1" baseline="0" dirty="0" err="1" smtClean="0"/>
                        <a:t>a</a:t>
                      </a:r>
                      <a:r>
                        <a:rPr lang="en-AU" sz="2000" b="1" baseline="0" dirty="0" err="1" smtClean="0">
                          <a:solidFill>
                            <a:srgbClr val="FF0000"/>
                          </a:solidFill>
                        </a:rPr>
                        <a:t>lla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l’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/>
                        <a:t>a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ll’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lo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llo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err="1" smtClean="0"/>
                        <a:t>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le </a:t>
                      </a:r>
                    </a:p>
                    <a:p>
                      <a:r>
                        <a:rPr lang="en-AU" sz="2000" dirty="0" smtClean="0"/>
                        <a:t>=</a:t>
                      </a:r>
                      <a:r>
                        <a:rPr lang="en-AU" sz="2000" baseline="0" dirty="0" smtClean="0"/>
                        <a:t> </a:t>
                      </a:r>
                      <a:r>
                        <a:rPr lang="en-AU" sz="2000" b="1" baseline="0" dirty="0" err="1" smtClean="0"/>
                        <a:t>a</a:t>
                      </a:r>
                      <a:r>
                        <a:rPr lang="en-AU" sz="2000" b="1" baseline="0" dirty="0" err="1" smtClean="0">
                          <a:solidFill>
                            <a:srgbClr val="FF0000"/>
                          </a:solidFill>
                        </a:rPr>
                        <a:t>lle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err="1" smtClean="0"/>
                        <a:t>gli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gli</a:t>
                      </a:r>
                      <a:endParaRPr lang="en-A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AU" sz="2000" b="1" dirty="0"/>
                    </a:p>
                  </a:txBody>
                  <a:tcPr/>
                </a:tc>
              </a:tr>
              <a:tr h="1101432"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da</a:t>
                      </a:r>
                      <a:endParaRPr lang="en-AU" sz="2000" b="1" dirty="0" smtClean="0"/>
                    </a:p>
                    <a:p>
                      <a:r>
                        <a:rPr lang="en-AU" sz="2000" dirty="0" smtClean="0"/>
                        <a:t>(from/by)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il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la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lla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l’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lo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llo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le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lle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</a:t>
                      </a:r>
                      <a:r>
                        <a:rPr lang="en-AU" sz="2000" baseline="0" dirty="0" smtClean="0"/>
                        <a:t> </a:t>
                      </a:r>
                      <a:r>
                        <a:rPr lang="en-AU" sz="2000" baseline="0" dirty="0" err="1" smtClean="0"/>
                        <a:t>gli</a:t>
                      </a:r>
                      <a:endParaRPr lang="en-AU" sz="2000" baseline="0" dirty="0" smtClean="0"/>
                    </a:p>
                    <a:p>
                      <a:r>
                        <a:rPr lang="en-AU" sz="2000" baseline="0" dirty="0" smtClean="0"/>
                        <a:t>= </a:t>
                      </a:r>
                      <a:r>
                        <a:rPr lang="en-AU" sz="2000" b="1" baseline="0" dirty="0" err="1" smtClean="0"/>
                        <a:t>da</a:t>
                      </a:r>
                      <a:r>
                        <a:rPr lang="en-AU" sz="2000" b="1" baseline="0" dirty="0" err="1" smtClean="0">
                          <a:solidFill>
                            <a:srgbClr val="FF0000"/>
                          </a:solidFill>
                        </a:rPr>
                        <a:t>gli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87831"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di</a:t>
                      </a:r>
                      <a:endParaRPr lang="en-AU" sz="2000" b="1" dirty="0" smtClean="0"/>
                    </a:p>
                    <a:p>
                      <a:r>
                        <a:rPr lang="en-AU" sz="2000" dirty="0" smtClean="0"/>
                        <a:t>(of)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il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/>
                        <a:t>de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la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lla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l’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/>
                        <a:t>de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ll’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lo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llo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le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lle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gli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gli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AU" dirty="0" smtClean="0"/>
              <a:t>Patterns – The beginning </a:t>
            </a:r>
            <a:r>
              <a:rPr lang="en-AU" dirty="0" smtClean="0">
                <a:solidFill>
                  <a:srgbClr val="00B050"/>
                </a:solidFill>
              </a:rPr>
              <a:t>L</a:t>
            </a:r>
            <a:r>
              <a:rPr lang="en-AU" dirty="0" smtClean="0"/>
              <a:t>onely ‘</a:t>
            </a:r>
            <a:r>
              <a:rPr lang="en-AU" dirty="0" smtClean="0">
                <a:solidFill>
                  <a:srgbClr val="00B050"/>
                </a:solidFill>
              </a:rPr>
              <a:t>L</a:t>
            </a:r>
            <a:r>
              <a:rPr lang="en-AU" dirty="0" smtClean="0"/>
              <a:t>’ pairs up with another ‘</a:t>
            </a:r>
            <a:r>
              <a:rPr lang="en-AU" dirty="0" smtClean="0">
                <a:solidFill>
                  <a:srgbClr val="00B050"/>
                </a:solidFill>
              </a:rPr>
              <a:t>L</a:t>
            </a:r>
            <a:r>
              <a:rPr lang="en-AU" dirty="0" smtClean="0"/>
              <a:t>’ =&gt; </a:t>
            </a:r>
            <a:r>
              <a:rPr lang="en-AU" dirty="0" smtClean="0">
                <a:solidFill>
                  <a:srgbClr val="00B050"/>
                </a:solidFill>
              </a:rPr>
              <a:t>LL</a:t>
            </a:r>
            <a:endParaRPr lang="en-AU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2420888"/>
          <a:ext cx="8784976" cy="38961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7088"/>
                <a:gridCol w="1043484"/>
                <a:gridCol w="968950"/>
                <a:gridCol w="968950"/>
                <a:gridCol w="1080120"/>
                <a:gridCol w="1080120"/>
                <a:gridCol w="1152128"/>
                <a:gridCol w="1224136"/>
              </a:tblGrid>
              <a:tr h="669046"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i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gli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59936"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a</a:t>
                      </a:r>
                    </a:p>
                    <a:p>
                      <a:r>
                        <a:rPr lang="en-AU" sz="2000" dirty="0" smtClean="0"/>
                        <a:t>(at/to)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</a:t>
                      </a:r>
                      <a:r>
                        <a:rPr lang="en-AU" sz="2000" baseline="0" dirty="0" smtClean="0"/>
                        <a:t> + </a:t>
                      </a:r>
                      <a:r>
                        <a:rPr lang="en-AU" sz="2000" baseline="0" dirty="0" err="1" smtClean="0"/>
                        <a:t>il</a:t>
                      </a:r>
                      <a:endParaRPr lang="en-AU" sz="2000" baseline="0" dirty="0" smtClean="0"/>
                    </a:p>
                    <a:p>
                      <a:r>
                        <a:rPr lang="en-AU" sz="2000" baseline="0" dirty="0" smtClean="0"/>
                        <a:t>= </a:t>
                      </a:r>
                      <a:r>
                        <a:rPr lang="en-AU" sz="2000" b="1" baseline="0" dirty="0" smtClean="0"/>
                        <a:t>a</a:t>
                      </a:r>
                      <a:r>
                        <a:rPr lang="en-AU" sz="2000" b="1" baseline="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</a:t>
                      </a:r>
                      <a:r>
                        <a:rPr lang="en-AU" sz="2000" baseline="0" dirty="0" smtClean="0"/>
                        <a:t> + </a:t>
                      </a:r>
                      <a:r>
                        <a:rPr lang="en-AU" sz="2000" baseline="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baseline="0" dirty="0" smtClean="0"/>
                        <a:t>a</a:t>
                      </a:r>
                    </a:p>
                    <a:p>
                      <a:r>
                        <a:rPr lang="en-AU" sz="2000" baseline="0" dirty="0" smtClean="0"/>
                        <a:t> = </a:t>
                      </a:r>
                      <a:r>
                        <a:rPr lang="en-AU" sz="2000" b="1" baseline="0" dirty="0" err="1" smtClean="0"/>
                        <a:t>a</a:t>
                      </a:r>
                      <a:r>
                        <a:rPr lang="en-AU" sz="2000" b="1" baseline="0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baseline="0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’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/>
                        <a:t>a</a:t>
                      </a:r>
                      <a:r>
                        <a:rPr lang="en-AU" sz="2000" b="1" dirty="0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 l</a:t>
                      </a:r>
                      <a:r>
                        <a:rPr lang="en-AU" sz="2000" dirty="0" smtClean="0"/>
                        <a:t>o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err="1" smtClean="0"/>
                        <a:t>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e </a:t>
                      </a:r>
                    </a:p>
                    <a:p>
                      <a:r>
                        <a:rPr lang="en-AU" sz="2000" dirty="0" smtClean="0"/>
                        <a:t>=</a:t>
                      </a:r>
                      <a:r>
                        <a:rPr lang="en-AU" sz="2000" baseline="0" dirty="0" smtClean="0"/>
                        <a:t> </a:t>
                      </a:r>
                      <a:r>
                        <a:rPr lang="en-AU" sz="2000" b="1" baseline="0" dirty="0" err="1" smtClean="0"/>
                        <a:t>a</a:t>
                      </a:r>
                      <a:r>
                        <a:rPr lang="en-AU" sz="2000" b="1" baseline="0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baseline="0" dirty="0" err="1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err="1" smtClean="0"/>
                        <a:t>gli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gli</a:t>
                      </a:r>
                      <a:endParaRPr lang="en-A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AU" sz="2000" b="1" dirty="0"/>
                    </a:p>
                  </a:txBody>
                  <a:tcPr/>
                </a:tc>
              </a:tr>
              <a:tr h="1101432"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da</a:t>
                      </a:r>
                      <a:endParaRPr lang="en-AU" sz="2000" b="1" dirty="0" smtClean="0"/>
                    </a:p>
                    <a:p>
                      <a:r>
                        <a:rPr lang="en-AU" sz="2000" dirty="0" smtClean="0"/>
                        <a:t>(from/by)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il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a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’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o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e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</a:t>
                      </a:r>
                      <a:r>
                        <a:rPr lang="en-AU" sz="2000" baseline="0" dirty="0" smtClean="0"/>
                        <a:t> </a:t>
                      </a:r>
                      <a:r>
                        <a:rPr lang="en-AU" sz="2000" baseline="0" dirty="0" err="1" smtClean="0"/>
                        <a:t>gli</a:t>
                      </a:r>
                      <a:endParaRPr lang="en-AU" sz="2000" baseline="0" dirty="0" smtClean="0"/>
                    </a:p>
                    <a:p>
                      <a:r>
                        <a:rPr lang="en-AU" sz="2000" baseline="0" dirty="0" smtClean="0"/>
                        <a:t>= </a:t>
                      </a:r>
                      <a:r>
                        <a:rPr lang="en-AU" sz="2000" b="1" baseline="0" dirty="0" err="1" smtClean="0"/>
                        <a:t>da</a:t>
                      </a:r>
                      <a:r>
                        <a:rPr lang="en-AU" sz="2000" b="1" baseline="0" dirty="0" err="1" smtClean="0">
                          <a:solidFill>
                            <a:srgbClr val="FF0000"/>
                          </a:solidFill>
                        </a:rPr>
                        <a:t>gli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87831"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di</a:t>
                      </a:r>
                      <a:endParaRPr lang="en-AU" sz="2000" b="1" dirty="0" smtClean="0"/>
                    </a:p>
                    <a:p>
                      <a:r>
                        <a:rPr lang="en-AU" sz="2000" dirty="0" smtClean="0"/>
                        <a:t>(of)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il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/>
                        <a:t>de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a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’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/>
                        <a:t>de</a:t>
                      </a:r>
                      <a:r>
                        <a:rPr lang="en-AU" sz="2000" b="1" dirty="0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o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e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gli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gli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r>
              <a:rPr lang="en-AU" dirty="0" smtClean="0"/>
              <a:t>Patterns – ‘</a:t>
            </a:r>
            <a:r>
              <a:rPr lang="en-AU" dirty="0" err="1" smtClean="0">
                <a:solidFill>
                  <a:srgbClr val="FFC000"/>
                </a:solidFill>
              </a:rPr>
              <a:t>i</a:t>
            </a:r>
            <a:r>
              <a:rPr lang="en-AU" dirty="0" smtClean="0"/>
              <a:t>’ in ‘</a:t>
            </a:r>
            <a:r>
              <a:rPr lang="en-AU" dirty="0" err="1" smtClean="0">
                <a:solidFill>
                  <a:srgbClr val="FFC000"/>
                </a:solidFill>
              </a:rPr>
              <a:t>i</a:t>
            </a:r>
            <a:r>
              <a:rPr lang="en-AU" dirty="0" err="1" smtClean="0"/>
              <a:t>l</a:t>
            </a:r>
            <a:r>
              <a:rPr lang="en-AU" dirty="0" smtClean="0"/>
              <a:t>’ doesn’t like being paired up and so it leaves..</a:t>
            </a:r>
            <a:endParaRPr lang="en-AU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2420888"/>
          <a:ext cx="8784976" cy="38961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7088"/>
                <a:gridCol w="1043484"/>
                <a:gridCol w="968950"/>
                <a:gridCol w="968950"/>
                <a:gridCol w="1080120"/>
                <a:gridCol w="1080120"/>
                <a:gridCol w="1152128"/>
                <a:gridCol w="1224136"/>
              </a:tblGrid>
              <a:tr h="669046"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>
                          <a:solidFill>
                            <a:srgbClr val="FFC000"/>
                          </a:solidFill>
                        </a:rPr>
                        <a:t>i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gli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59936"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a</a:t>
                      </a:r>
                    </a:p>
                    <a:p>
                      <a:r>
                        <a:rPr lang="en-AU" sz="2000" dirty="0" smtClean="0"/>
                        <a:t>(at/to)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</a:t>
                      </a:r>
                      <a:r>
                        <a:rPr lang="en-AU" sz="2000" baseline="0" dirty="0" smtClean="0"/>
                        <a:t> + </a:t>
                      </a:r>
                      <a:r>
                        <a:rPr lang="en-AU" sz="2000" baseline="0" dirty="0" err="1" smtClean="0">
                          <a:solidFill>
                            <a:srgbClr val="FFC000"/>
                          </a:solidFill>
                        </a:rPr>
                        <a:t>i</a:t>
                      </a:r>
                      <a:r>
                        <a:rPr lang="en-AU" sz="2000" baseline="0" dirty="0" err="1" smtClean="0"/>
                        <a:t>l</a:t>
                      </a:r>
                      <a:endParaRPr lang="en-AU" sz="2000" baseline="0" dirty="0" smtClean="0"/>
                    </a:p>
                    <a:p>
                      <a:r>
                        <a:rPr lang="en-AU" sz="2000" baseline="0" dirty="0" smtClean="0"/>
                        <a:t>= </a:t>
                      </a:r>
                      <a:r>
                        <a:rPr lang="en-AU" sz="2000" b="1" baseline="0" dirty="0" smtClean="0"/>
                        <a:t>a</a:t>
                      </a:r>
                      <a:r>
                        <a:rPr lang="en-AU" sz="2000" b="1" baseline="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</a:t>
                      </a:r>
                      <a:r>
                        <a:rPr lang="en-AU" sz="2000" baseline="0" dirty="0" smtClean="0"/>
                        <a:t> + </a:t>
                      </a:r>
                      <a:r>
                        <a:rPr lang="en-AU" sz="2000" baseline="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baseline="0" dirty="0" smtClean="0"/>
                        <a:t>a</a:t>
                      </a:r>
                    </a:p>
                    <a:p>
                      <a:r>
                        <a:rPr lang="en-AU" sz="2000" baseline="0" dirty="0" smtClean="0"/>
                        <a:t> = </a:t>
                      </a:r>
                      <a:r>
                        <a:rPr lang="en-AU" sz="2000" b="1" baseline="0" dirty="0" err="1" smtClean="0"/>
                        <a:t>a</a:t>
                      </a:r>
                      <a:r>
                        <a:rPr lang="en-AU" sz="2000" b="1" baseline="0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baseline="0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’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/>
                        <a:t>a</a:t>
                      </a:r>
                      <a:r>
                        <a:rPr lang="en-AU" sz="2000" b="1" dirty="0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o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err="1" smtClean="0"/>
                        <a:t>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e </a:t>
                      </a:r>
                    </a:p>
                    <a:p>
                      <a:r>
                        <a:rPr lang="en-AU" sz="2000" dirty="0" smtClean="0"/>
                        <a:t>=</a:t>
                      </a:r>
                      <a:r>
                        <a:rPr lang="en-AU" sz="2000" baseline="0" dirty="0" smtClean="0"/>
                        <a:t> </a:t>
                      </a:r>
                      <a:r>
                        <a:rPr lang="en-AU" sz="2000" b="1" baseline="0" dirty="0" err="1" smtClean="0"/>
                        <a:t>a</a:t>
                      </a:r>
                      <a:r>
                        <a:rPr lang="en-AU" sz="2000" b="1" baseline="0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baseline="0" dirty="0" err="1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err="1" smtClean="0"/>
                        <a:t>gli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gli</a:t>
                      </a:r>
                      <a:endParaRPr lang="en-A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AU" sz="2000" b="1" dirty="0"/>
                    </a:p>
                  </a:txBody>
                  <a:tcPr/>
                </a:tc>
              </a:tr>
              <a:tr h="1101432"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da</a:t>
                      </a:r>
                      <a:endParaRPr lang="en-AU" sz="2000" b="1" dirty="0" smtClean="0"/>
                    </a:p>
                    <a:p>
                      <a:r>
                        <a:rPr lang="en-AU" sz="2000" dirty="0" smtClean="0"/>
                        <a:t>(from/by)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>
                          <a:solidFill>
                            <a:srgbClr val="FFC000"/>
                          </a:solidFill>
                        </a:rPr>
                        <a:t>i</a:t>
                      </a:r>
                      <a:r>
                        <a:rPr lang="en-AU" sz="2000" dirty="0" err="1" smtClean="0"/>
                        <a:t>l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a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’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o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e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</a:t>
                      </a:r>
                      <a:r>
                        <a:rPr lang="en-AU" sz="2000" baseline="0" dirty="0" smtClean="0"/>
                        <a:t> </a:t>
                      </a:r>
                      <a:r>
                        <a:rPr lang="en-AU" sz="2000" baseline="0" dirty="0" err="1" smtClean="0"/>
                        <a:t>gli</a:t>
                      </a:r>
                      <a:endParaRPr lang="en-AU" sz="2000" baseline="0" dirty="0" smtClean="0"/>
                    </a:p>
                    <a:p>
                      <a:r>
                        <a:rPr lang="en-AU" sz="2000" baseline="0" dirty="0" smtClean="0"/>
                        <a:t>= </a:t>
                      </a:r>
                      <a:r>
                        <a:rPr lang="en-AU" sz="2000" b="1" baseline="0" dirty="0" err="1" smtClean="0"/>
                        <a:t>da</a:t>
                      </a:r>
                      <a:r>
                        <a:rPr lang="en-AU" sz="2000" b="1" baseline="0" dirty="0" err="1" smtClean="0">
                          <a:solidFill>
                            <a:srgbClr val="FF0000"/>
                          </a:solidFill>
                        </a:rPr>
                        <a:t>gli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87831"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di</a:t>
                      </a:r>
                      <a:endParaRPr lang="en-AU" sz="2000" b="1" dirty="0" smtClean="0"/>
                    </a:p>
                    <a:p>
                      <a:r>
                        <a:rPr lang="en-AU" sz="2000" dirty="0" smtClean="0"/>
                        <a:t>(of)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>
                          <a:solidFill>
                            <a:srgbClr val="FFC000"/>
                          </a:solidFill>
                        </a:rPr>
                        <a:t>i</a:t>
                      </a:r>
                      <a:r>
                        <a:rPr lang="en-AU" sz="2000" dirty="0" err="1" smtClean="0"/>
                        <a:t>l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/>
                        <a:t>de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a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’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/>
                        <a:t>de</a:t>
                      </a:r>
                      <a:r>
                        <a:rPr lang="en-AU" sz="2000" b="1" dirty="0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o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e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gli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de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gli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1619672" y="1484784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r>
              <a:rPr lang="en-AU" dirty="0" smtClean="0"/>
              <a:t>Patterns – the preposition ‘</a:t>
            </a:r>
            <a:r>
              <a:rPr lang="en-AU" dirty="0" err="1" smtClean="0"/>
              <a:t>di</a:t>
            </a:r>
            <a:r>
              <a:rPr lang="en-AU" dirty="0" smtClean="0"/>
              <a:t>’ changes into ‘</a:t>
            </a:r>
            <a:r>
              <a:rPr lang="en-AU" dirty="0" smtClean="0">
                <a:solidFill>
                  <a:srgbClr val="00B0F0"/>
                </a:solidFill>
              </a:rPr>
              <a:t>de</a:t>
            </a:r>
            <a:r>
              <a:rPr lang="en-AU" dirty="0" smtClean="0"/>
              <a:t>...’</a:t>
            </a:r>
            <a:endParaRPr lang="en-AU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2420888"/>
          <a:ext cx="8784976" cy="38961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7088"/>
                <a:gridCol w="1043484"/>
                <a:gridCol w="968950"/>
                <a:gridCol w="968950"/>
                <a:gridCol w="1080120"/>
                <a:gridCol w="1080120"/>
                <a:gridCol w="1152128"/>
                <a:gridCol w="1224136"/>
              </a:tblGrid>
              <a:tr h="669046"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>
                          <a:solidFill>
                            <a:srgbClr val="FFC000"/>
                          </a:solidFill>
                        </a:rPr>
                        <a:t>i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gli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59936"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a</a:t>
                      </a:r>
                    </a:p>
                    <a:p>
                      <a:r>
                        <a:rPr lang="en-AU" sz="2000" dirty="0" smtClean="0"/>
                        <a:t>(at/to)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</a:t>
                      </a:r>
                      <a:r>
                        <a:rPr lang="en-AU" sz="2000" baseline="0" dirty="0" smtClean="0"/>
                        <a:t> + </a:t>
                      </a:r>
                      <a:r>
                        <a:rPr lang="en-AU" sz="2000" baseline="0" dirty="0" err="1" smtClean="0">
                          <a:solidFill>
                            <a:srgbClr val="FFC000"/>
                          </a:solidFill>
                        </a:rPr>
                        <a:t>i</a:t>
                      </a:r>
                      <a:r>
                        <a:rPr lang="en-AU" sz="2000" baseline="0" dirty="0" err="1" smtClean="0"/>
                        <a:t>l</a:t>
                      </a:r>
                      <a:endParaRPr lang="en-AU" sz="2000" baseline="0" dirty="0" smtClean="0"/>
                    </a:p>
                    <a:p>
                      <a:r>
                        <a:rPr lang="en-AU" sz="2000" baseline="0" dirty="0" smtClean="0"/>
                        <a:t>= </a:t>
                      </a:r>
                      <a:r>
                        <a:rPr lang="en-AU" sz="2000" b="1" baseline="0" dirty="0" smtClean="0"/>
                        <a:t>a</a:t>
                      </a:r>
                      <a:r>
                        <a:rPr lang="en-AU" sz="2000" b="1" baseline="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</a:t>
                      </a:r>
                      <a:r>
                        <a:rPr lang="en-AU" sz="2000" baseline="0" dirty="0" smtClean="0"/>
                        <a:t> + </a:t>
                      </a:r>
                      <a:r>
                        <a:rPr lang="en-AU" sz="2000" baseline="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baseline="0" dirty="0" smtClean="0"/>
                        <a:t>a</a:t>
                      </a:r>
                    </a:p>
                    <a:p>
                      <a:r>
                        <a:rPr lang="en-AU" sz="2000" baseline="0" dirty="0" smtClean="0"/>
                        <a:t> = </a:t>
                      </a:r>
                      <a:r>
                        <a:rPr lang="en-AU" sz="2000" b="1" baseline="0" dirty="0" err="1" smtClean="0"/>
                        <a:t>a</a:t>
                      </a:r>
                      <a:r>
                        <a:rPr lang="en-AU" sz="2000" b="1" baseline="0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baseline="0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’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/>
                        <a:t>a</a:t>
                      </a:r>
                      <a:r>
                        <a:rPr lang="en-AU" sz="2000" b="1" dirty="0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o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err="1" smtClean="0"/>
                        <a:t>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e </a:t>
                      </a:r>
                    </a:p>
                    <a:p>
                      <a:r>
                        <a:rPr lang="en-AU" sz="2000" dirty="0" smtClean="0"/>
                        <a:t>=</a:t>
                      </a:r>
                      <a:r>
                        <a:rPr lang="en-AU" sz="2000" baseline="0" dirty="0" smtClean="0"/>
                        <a:t> </a:t>
                      </a:r>
                      <a:r>
                        <a:rPr lang="en-AU" sz="2000" b="1" baseline="0" dirty="0" err="1" smtClean="0"/>
                        <a:t>a</a:t>
                      </a:r>
                      <a:r>
                        <a:rPr lang="en-AU" sz="2000" b="1" baseline="0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baseline="0" dirty="0" err="1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err="1" smtClean="0"/>
                        <a:t>gli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gli</a:t>
                      </a:r>
                      <a:endParaRPr lang="en-A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AU" sz="2000" b="1" dirty="0"/>
                    </a:p>
                  </a:txBody>
                  <a:tcPr/>
                </a:tc>
              </a:tr>
              <a:tr h="1101432"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da</a:t>
                      </a:r>
                      <a:endParaRPr lang="en-AU" sz="2000" b="1" dirty="0" smtClean="0"/>
                    </a:p>
                    <a:p>
                      <a:r>
                        <a:rPr lang="en-AU" sz="2000" dirty="0" smtClean="0"/>
                        <a:t>(from/by)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>
                          <a:solidFill>
                            <a:srgbClr val="FFC000"/>
                          </a:solidFill>
                        </a:rPr>
                        <a:t>i</a:t>
                      </a:r>
                      <a:r>
                        <a:rPr lang="en-AU" sz="2000" dirty="0" err="1" smtClean="0"/>
                        <a:t>l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a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’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o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e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</a:t>
                      </a:r>
                      <a:r>
                        <a:rPr lang="en-AU" sz="2000" baseline="0" dirty="0" smtClean="0"/>
                        <a:t> </a:t>
                      </a:r>
                      <a:r>
                        <a:rPr lang="en-AU" sz="2000" baseline="0" dirty="0" err="1" smtClean="0"/>
                        <a:t>gli</a:t>
                      </a:r>
                      <a:endParaRPr lang="en-AU" sz="2000" baseline="0" dirty="0" smtClean="0"/>
                    </a:p>
                    <a:p>
                      <a:r>
                        <a:rPr lang="en-AU" sz="2000" baseline="0" dirty="0" smtClean="0"/>
                        <a:t>= </a:t>
                      </a:r>
                      <a:r>
                        <a:rPr lang="en-AU" sz="2000" b="1" baseline="0" dirty="0" err="1" smtClean="0"/>
                        <a:t>da</a:t>
                      </a:r>
                      <a:r>
                        <a:rPr lang="en-AU" sz="2000" b="1" baseline="0" dirty="0" err="1" smtClean="0">
                          <a:solidFill>
                            <a:srgbClr val="FF0000"/>
                          </a:solidFill>
                        </a:rPr>
                        <a:t>gli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87831"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di</a:t>
                      </a:r>
                      <a:r>
                        <a:rPr lang="en-AU" sz="2000" b="1" dirty="0" smtClean="0"/>
                        <a:t> -&gt; </a:t>
                      </a:r>
                      <a:r>
                        <a:rPr lang="en-AU" sz="2000" b="1" dirty="0" smtClean="0">
                          <a:solidFill>
                            <a:srgbClr val="00B0F0"/>
                          </a:solidFill>
                        </a:rPr>
                        <a:t>de</a:t>
                      </a:r>
                      <a:r>
                        <a:rPr lang="en-AU" sz="2000" b="1" dirty="0" smtClean="0"/>
                        <a:t>..</a:t>
                      </a:r>
                    </a:p>
                    <a:p>
                      <a:r>
                        <a:rPr lang="en-AU" sz="2000" dirty="0" smtClean="0"/>
                        <a:t>(of)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>
                          <a:solidFill>
                            <a:srgbClr val="FFC000"/>
                          </a:solidFill>
                        </a:rPr>
                        <a:t>i</a:t>
                      </a:r>
                      <a:r>
                        <a:rPr lang="en-AU" sz="2000" dirty="0" err="1" smtClean="0"/>
                        <a:t>l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>
                          <a:solidFill>
                            <a:srgbClr val="00B0F0"/>
                          </a:solidFill>
                        </a:rPr>
                        <a:t>de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a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>
                          <a:solidFill>
                            <a:srgbClr val="00B0F0"/>
                          </a:solidFill>
                        </a:rPr>
                        <a:t>de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’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>
                          <a:solidFill>
                            <a:srgbClr val="00B0F0"/>
                          </a:solidFill>
                        </a:rPr>
                        <a:t>de</a:t>
                      </a:r>
                      <a:r>
                        <a:rPr lang="en-AU" sz="2000" b="1" dirty="0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o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>
                          <a:solidFill>
                            <a:srgbClr val="00B0F0"/>
                          </a:solidFill>
                        </a:rPr>
                        <a:t>de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>
                          <a:solidFill>
                            <a:srgbClr val="00B0F0"/>
                          </a:solidFill>
                        </a:rPr>
                        <a:t>de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e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>
                          <a:solidFill>
                            <a:srgbClr val="00B0F0"/>
                          </a:solidFill>
                        </a:rPr>
                        <a:t>de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gli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>
                          <a:solidFill>
                            <a:srgbClr val="00B0F0"/>
                          </a:solidFill>
                        </a:rPr>
                        <a:t>de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gli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556792"/>
          </a:xfrm>
        </p:spPr>
        <p:txBody>
          <a:bodyPr>
            <a:normAutofit fontScale="90000"/>
          </a:bodyPr>
          <a:lstStyle/>
          <a:p>
            <a:pPr algn="l"/>
            <a:r>
              <a:rPr lang="en-AU" sz="2800" dirty="0" smtClean="0"/>
              <a:t>- T</a:t>
            </a:r>
            <a:r>
              <a:rPr lang="en-AU" sz="3100" dirty="0" smtClean="0"/>
              <a:t>he beginning </a:t>
            </a:r>
            <a:r>
              <a:rPr lang="en-AU" sz="3100" dirty="0" smtClean="0">
                <a:solidFill>
                  <a:srgbClr val="00B050"/>
                </a:solidFill>
              </a:rPr>
              <a:t>L</a:t>
            </a:r>
            <a:r>
              <a:rPr lang="en-AU" sz="3100" dirty="0" smtClean="0"/>
              <a:t>onely ‘</a:t>
            </a:r>
            <a:r>
              <a:rPr lang="en-AU" sz="3100" dirty="0" smtClean="0">
                <a:solidFill>
                  <a:srgbClr val="00B050"/>
                </a:solidFill>
              </a:rPr>
              <a:t>L</a:t>
            </a:r>
            <a:r>
              <a:rPr lang="en-AU" sz="3100" dirty="0" smtClean="0"/>
              <a:t>’ pairs up with another ‘</a:t>
            </a:r>
            <a:r>
              <a:rPr lang="en-AU" sz="3100" dirty="0" smtClean="0">
                <a:solidFill>
                  <a:srgbClr val="00B050"/>
                </a:solidFill>
              </a:rPr>
              <a:t>L</a:t>
            </a:r>
            <a:r>
              <a:rPr lang="en-AU" sz="3100" dirty="0" smtClean="0"/>
              <a:t>’ =&gt; </a:t>
            </a:r>
            <a:r>
              <a:rPr lang="en-AU" sz="3100" dirty="0" smtClean="0">
                <a:solidFill>
                  <a:srgbClr val="00B050"/>
                </a:solidFill>
              </a:rPr>
              <a:t>LL </a:t>
            </a:r>
            <a:br>
              <a:rPr lang="en-AU" sz="3100" dirty="0" smtClean="0">
                <a:solidFill>
                  <a:srgbClr val="00B050"/>
                </a:solidFill>
              </a:rPr>
            </a:br>
            <a:r>
              <a:rPr lang="en-AU" sz="3100" dirty="0" smtClean="0"/>
              <a:t>-</a:t>
            </a:r>
            <a:r>
              <a:rPr lang="en-AU" sz="3100" dirty="0" smtClean="0">
                <a:solidFill>
                  <a:srgbClr val="00B050"/>
                </a:solidFill>
              </a:rPr>
              <a:t> </a:t>
            </a:r>
            <a:r>
              <a:rPr lang="en-AU" sz="3100" dirty="0" smtClean="0"/>
              <a:t>‘</a:t>
            </a:r>
            <a:r>
              <a:rPr lang="en-AU" sz="3100" dirty="0" err="1" smtClean="0">
                <a:solidFill>
                  <a:srgbClr val="FFC000"/>
                </a:solidFill>
              </a:rPr>
              <a:t>i</a:t>
            </a:r>
            <a:r>
              <a:rPr lang="en-AU" sz="3100" dirty="0" smtClean="0"/>
              <a:t>’ in ‘</a:t>
            </a:r>
            <a:r>
              <a:rPr lang="en-AU" sz="3100" dirty="0" err="1" smtClean="0">
                <a:solidFill>
                  <a:srgbClr val="FFC000"/>
                </a:solidFill>
              </a:rPr>
              <a:t>i</a:t>
            </a:r>
            <a:r>
              <a:rPr lang="en-AU" sz="3100" dirty="0" err="1" smtClean="0"/>
              <a:t>l</a:t>
            </a:r>
            <a:r>
              <a:rPr lang="en-AU" sz="3100" dirty="0" smtClean="0"/>
              <a:t>’ doesn’t like being paired up and so it leaves..</a:t>
            </a:r>
            <a:br>
              <a:rPr lang="en-AU" sz="3100" dirty="0" smtClean="0"/>
            </a:br>
            <a:r>
              <a:rPr lang="en-AU" sz="3100" dirty="0" smtClean="0"/>
              <a:t>- the preposition ‘</a:t>
            </a:r>
            <a:r>
              <a:rPr lang="en-AU" sz="3100" dirty="0" err="1" smtClean="0"/>
              <a:t>di</a:t>
            </a:r>
            <a:r>
              <a:rPr lang="en-AU" sz="3100" dirty="0" smtClean="0"/>
              <a:t>’ changes into ‘</a:t>
            </a:r>
            <a:r>
              <a:rPr lang="en-AU" sz="3100" dirty="0" smtClean="0">
                <a:solidFill>
                  <a:srgbClr val="00B0F0"/>
                </a:solidFill>
              </a:rPr>
              <a:t>de</a:t>
            </a:r>
            <a:r>
              <a:rPr lang="en-AU" sz="3100" dirty="0" smtClean="0"/>
              <a:t>...’</a:t>
            </a:r>
            <a:endParaRPr lang="en-AU" sz="3100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2420888"/>
          <a:ext cx="8784976" cy="38961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7088"/>
                <a:gridCol w="1043484"/>
                <a:gridCol w="968950"/>
                <a:gridCol w="968950"/>
                <a:gridCol w="1080120"/>
                <a:gridCol w="1080120"/>
                <a:gridCol w="1152128"/>
                <a:gridCol w="1224136"/>
              </a:tblGrid>
              <a:tr h="669046"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>
                          <a:solidFill>
                            <a:srgbClr val="FFC000"/>
                          </a:solidFill>
                        </a:rPr>
                        <a:t>i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gli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59936"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a</a:t>
                      </a:r>
                    </a:p>
                    <a:p>
                      <a:r>
                        <a:rPr lang="en-AU" sz="2000" dirty="0" smtClean="0"/>
                        <a:t>(at/to)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</a:t>
                      </a:r>
                      <a:r>
                        <a:rPr lang="en-AU" sz="2000" baseline="0" dirty="0" smtClean="0"/>
                        <a:t> + </a:t>
                      </a:r>
                      <a:r>
                        <a:rPr lang="en-AU" sz="2000" baseline="0" dirty="0" err="1" smtClean="0">
                          <a:solidFill>
                            <a:srgbClr val="FFC000"/>
                          </a:solidFill>
                        </a:rPr>
                        <a:t>i</a:t>
                      </a:r>
                      <a:r>
                        <a:rPr lang="en-AU" sz="2000" baseline="0" dirty="0" err="1" smtClean="0"/>
                        <a:t>l</a:t>
                      </a:r>
                      <a:endParaRPr lang="en-AU" sz="2000" baseline="0" dirty="0" smtClean="0"/>
                    </a:p>
                    <a:p>
                      <a:r>
                        <a:rPr lang="en-AU" sz="2000" baseline="0" dirty="0" smtClean="0"/>
                        <a:t>= </a:t>
                      </a:r>
                      <a:r>
                        <a:rPr lang="en-AU" sz="2000" b="1" baseline="0" dirty="0" smtClean="0"/>
                        <a:t>a</a:t>
                      </a:r>
                      <a:r>
                        <a:rPr lang="en-AU" sz="2000" b="1" baseline="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</a:t>
                      </a:r>
                      <a:r>
                        <a:rPr lang="en-AU" sz="2000" baseline="0" dirty="0" smtClean="0"/>
                        <a:t> + </a:t>
                      </a:r>
                      <a:r>
                        <a:rPr lang="en-AU" sz="2000" baseline="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baseline="0" dirty="0" smtClean="0"/>
                        <a:t>a</a:t>
                      </a:r>
                    </a:p>
                    <a:p>
                      <a:r>
                        <a:rPr lang="en-AU" sz="2000" baseline="0" dirty="0" smtClean="0"/>
                        <a:t> = </a:t>
                      </a:r>
                      <a:r>
                        <a:rPr lang="en-AU" sz="2000" b="1" baseline="0" dirty="0" err="1" smtClean="0"/>
                        <a:t>a</a:t>
                      </a:r>
                      <a:r>
                        <a:rPr lang="en-AU" sz="2000" b="1" baseline="0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baseline="0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’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/>
                        <a:t>a</a:t>
                      </a:r>
                      <a:r>
                        <a:rPr lang="en-AU" sz="2000" b="1" dirty="0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o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err="1" smtClean="0"/>
                        <a:t>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e </a:t>
                      </a:r>
                    </a:p>
                    <a:p>
                      <a:r>
                        <a:rPr lang="en-AU" sz="2000" dirty="0" smtClean="0"/>
                        <a:t>=</a:t>
                      </a:r>
                      <a:r>
                        <a:rPr lang="en-AU" sz="2000" baseline="0" dirty="0" smtClean="0"/>
                        <a:t> </a:t>
                      </a:r>
                      <a:r>
                        <a:rPr lang="en-AU" sz="2000" b="1" baseline="0" dirty="0" err="1" smtClean="0"/>
                        <a:t>a</a:t>
                      </a:r>
                      <a:r>
                        <a:rPr lang="en-AU" sz="2000" b="1" baseline="0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baseline="0" dirty="0" err="1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 + </a:t>
                      </a:r>
                      <a:r>
                        <a:rPr lang="en-AU" sz="2000" dirty="0" err="1" smtClean="0"/>
                        <a:t>gli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gli</a:t>
                      </a:r>
                      <a:endParaRPr lang="en-A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AU" sz="2000" b="1" dirty="0"/>
                    </a:p>
                  </a:txBody>
                  <a:tcPr/>
                </a:tc>
              </a:tr>
              <a:tr h="1101432"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da</a:t>
                      </a:r>
                      <a:endParaRPr lang="en-AU" sz="2000" b="1" dirty="0" smtClean="0"/>
                    </a:p>
                    <a:p>
                      <a:r>
                        <a:rPr lang="en-AU" sz="2000" dirty="0" smtClean="0"/>
                        <a:t>(from/by)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>
                          <a:solidFill>
                            <a:srgbClr val="FFC000"/>
                          </a:solidFill>
                        </a:rPr>
                        <a:t>i</a:t>
                      </a:r>
                      <a:r>
                        <a:rPr lang="en-AU" sz="2000" dirty="0" err="1" smtClean="0"/>
                        <a:t>l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a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’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o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</a:t>
                      </a:r>
                      <a:r>
                        <a:rPr lang="en-AU" sz="2000" dirty="0" smtClean="0"/>
                        <a:t>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e 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/>
                        <a:t>da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da</a:t>
                      </a:r>
                      <a:r>
                        <a:rPr lang="en-AU" sz="2000" dirty="0" smtClean="0"/>
                        <a:t> +</a:t>
                      </a:r>
                      <a:r>
                        <a:rPr lang="en-AU" sz="2000" baseline="0" dirty="0" smtClean="0"/>
                        <a:t> </a:t>
                      </a:r>
                      <a:r>
                        <a:rPr lang="en-AU" sz="2000" baseline="0" dirty="0" err="1" smtClean="0"/>
                        <a:t>gli</a:t>
                      </a:r>
                      <a:endParaRPr lang="en-AU" sz="2000" baseline="0" dirty="0" smtClean="0"/>
                    </a:p>
                    <a:p>
                      <a:r>
                        <a:rPr lang="en-AU" sz="2000" baseline="0" dirty="0" smtClean="0"/>
                        <a:t>= </a:t>
                      </a:r>
                      <a:r>
                        <a:rPr lang="en-AU" sz="2000" b="1" baseline="0" dirty="0" err="1" smtClean="0"/>
                        <a:t>da</a:t>
                      </a:r>
                      <a:r>
                        <a:rPr lang="en-AU" sz="2000" b="1" baseline="0" dirty="0" err="1" smtClean="0">
                          <a:solidFill>
                            <a:srgbClr val="FF0000"/>
                          </a:solidFill>
                        </a:rPr>
                        <a:t>gli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87831"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di</a:t>
                      </a:r>
                      <a:r>
                        <a:rPr lang="en-AU" sz="2000" b="1" dirty="0" smtClean="0"/>
                        <a:t> -&gt; </a:t>
                      </a:r>
                      <a:r>
                        <a:rPr lang="en-AU" sz="2000" b="1" dirty="0" smtClean="0">
                          <a:solidFill>
                            <a:srgbClr val="00B0F0"/>
                          </a:solidFill>
                        </a:rPr>
                        <a:t>de</a:t>
                      </a:r>
                      <a:r>
                        <a:rPr lang="en-AU" sz="2000" b="1" dirty="0" smtClean="0"/>
                        <a:t>..</a:t>
                      </a:r>
                    </a:p>
                    <a:p>
                      <a:r>
                        <a:rPr lang="en-AU" sz="2000" dirty="0" smtClean="0"/>
                        <a:t>(of)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>
                          <a:solidFill>
                            <a:srgbClr val="FFC000"/>
                          </a:solidFill>
                        </a:rPr>
                        <a:t>i</a:t>
                      </a:r>
                      <a:r>
                        <a:rPr lang="en-AU" sz="2000" dirty="0" err="1" smtClean="0"/>
                        <a:t>l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>
                          <a:solidFill>
                            <a:srgbClr val="00B0F0"/>
                          </a:solidFill>
                        </a:rPr>
                        <a:t>de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a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>
                          <a:solidFill>
                            <a:srgbClr val="00B0F0"/>
                          </a:solidFill>
                        </a:rPr>
                        <a:t>de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’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smtClean="0">
                          <a:solidFill>
                            <a:srgbClr val="00B0F0"/>
                          </a:solidFill>
                        </a:rPr>
                        <a:t>de</a:t>
                      </a:r>
                      <a:r>
                        <a:rPr lang="en-AU" sz="2000" b="1" dirty="0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o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>
                          <a:solidFill>
                            <a:srgbClr val="00B0F0"/>
                          </a:solidFill>
                        </a:rPr>
                        <a:t>de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i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>
                          <a:solidFill>
                            <a:srgbClr val="00B0F0"/>
                          </a:solidFill>
                        </a:rPr>
                        <a:t>de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AU" sz="2000" dirty="0" smtClean="0"/>
                        <a:t>e</a:t>
                      </a:r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>
                          <a:solidFill>
                            <a:srgbClr val="00B0F0"/>
                          </a:solidFill>
                        </a:rPr>
                        <a:t>de</a:t>
                      </a:r>
                      <a:r>
                        <a:rPr lang="en-AU" sz="2000" b="1" dirty="0" err="1" smtClean="0">
                          <a:solidFill>
                            <a:srgbClr val="00B050"/>
                          </a:solidFill>
                        </a:rPr>
                        <a:t>ll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di</a:t>
                      </a:r>
                      <a:r>
                        <a:rPr lang="en-AU" sz="2000" dirty="0" smtClean="0"/>
                        <a:t> + </a:t>
                      </a:r>
                      <a:r>
                        <a:rPr lang="en-AU" sz="2000" dirty="0" err="1" smtClean="0"/>
                        <a:t>gli</a:t>
                      </a:r>
                      <a:endParaRPr lang="en-AU" sz="2000" dirty="0" smtClean="0"/>
                    </a:p>
                    <a:p>
                      <a:r>
                        <a:rPr lang="en-AU" sz="2000" dirty="0" smtClean="0"/>
                        <a:t>= </a:t>
                      </a:r>
                      <a:r>
                        <a:rPr lang="en-AU" sz="2000" b="1" dirty="0" err="1" smtClean="0">
                          <a:solidFill>
                            <a:srgbClr val="00B0F0"/>
                          </a:solidFill>
                        </a:rPr>
                        <a:t>de</a:t>
                      </a:r>
                      <a:r>
                        <a:rPr lang="en-AU" sz="2000" b="1" dirty="0" err="1" smtClean="0">
                          <a:solidFill>
                            <a:srgbClr val="FF0000"/>
                          </a:solidFill>
                        </a:rPr>
                        <a:t>gli</a:t>
                      </a:r>
                      <a:endParaRPr lang="en-A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2415</Words>
  <Application>Microsoft Office PowerPoint</Application>
  <PresentationFormat>On-screen Show (4:3)</PresentationFormat>
  <Paragraphs>1331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Articulated prepositions</vt:lpstr>
      <vt:lpstr>Art. Prepositions - Patterns</vt:lpstr>
      <vt:lpstr>Art. Prepositions - Patterns</vt:lpstr>
      <vt:lpstr>Art. Prepositions - Patterns</vt:lpstr>
      <vt:lpstr>Art. Prepositions - Patterns</vt:lpstr>
      <vt:lpstr>Patterns – The beginning Lonely ‘L’ pairs up with another ‘L’ =&gt; LL</vt:lpstr>
      <vt:lpstr>Patterns – ‘i’ in ‘il’ doesn’t like being paired up and so it leaves..</vt:lpstr>
      <vt:lpstr>Patterns – the preposition ‘di’ changes into ‘de...’</vt:lpstr>
      <vt:lpstr>- The beginning Lonely ‘L’ pairs up with another ‘L’ =&gt; LL  - ‘i’ in ‘il’ doesn’t like being paired up and so it leaves.. - the preposition ‘di’ changes into ‘de...’</vt:lpstr>
      <vt:lpstr>Lets practice  </vt:lpstr>
      <vt:lpstr>         to the bar  the bar = il bar to = a </vt:lpstr>
      <vt:lpstr>          to the bar  the bar = il bar to = a a + il =  __ bar  </vt:lpstr>
      <vt:lpstr>          to the bar  the bar = il bar to = a a + il =  al bar  </vt:lpstr>
      <vt:lpstr>           to the bank </vt:lpstr>
      <vt:lpstr>           to the bank  the bank = la banca to = a</vt:lpstr>
      <vt:lpstr>              to the bank  the bank = la banca to = a  a + la = ___ banca </vt:lpstr>
      <vt:lpstr>              to the bank  the bank = la banca to = a  a + la = alla banca </vt:lpstr>
      <vt:lpstr>               to the gelateria </vt:lpstr>
      <vt:lpstr>               to the gelateria   alla gelateria </vt:lpstr>
      <vt:lpstr>               to the stadium   </vt:lpstr>
      <vt:lpstr>               to the stadium   allo stadio</vt:lpstr>
      <vt:lpstr>               to the zoo   </vt:lpstr>
      <vt:lpstr>               to the zoo   allo zoo   </vt:lpstr>
      <vt:lpstr>               to the new stand  to the cathedral  to the zoo  to the restaurant  to the station  to the bus stop </vt:lpstr>
      <vt:lpstr>              I talk about the zoo. Parlo ___________    </vt:lpstr>
      <vt:lpstr>              I talk about the zoo. Parlo dello zoo.    </vt:lpstr>
      <vt:lpstr>              I talk about the stadium Parlo ______________   </vt:lpstr>
      <vt:lpstr>              I talk about the stadium Parlo dello stadio   </vt:lpstr>
      <vt:lpstr>               I talk about the bank. Parlo _____________    </vt:lpstr>
      <vt:lpstr>               I talk about the bank. Parlo della banca.    </vt:lpstr>
      <vt:lpstr>Slide 31</vt:lpstr>
      <vt:lpstr>Introducing some local prepositions</vt:lpstr>
      <vt:lpstr>Slide 33</vt:lpstr>
    </vt:vector>
  </TitlesOfParts>
  <Company>BMCODEPLOY01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direzioni</dc:title>
  <dc:creator>Stephanie Bifano</dc:creator>
  <cp:lastModifiedBy>Lucie</cp:lastModifiedBy>
  <cp:revision>44</cp:revision>
  <dcterms:created xsi:type="dcterms:W3CDTF">2013-05-23T00:07:20Z</dcterms:created>
  <dcterms:modified xsi:type="dcterms:W3CDTF">2013-09-18T09:36:35Z</dcterms:modified>
</cp:coreProperties>
</file>