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1"/>
  </p:notesMasterIdLst>
  <p:sldIdLst>
    <p:sldId id="300" r:id="rId2"/>
    <p:sldId id="256" r:id="rId3"/>
    <p:sldId id="289" r:id="rId4"/>
    <p:sldId id="292" r:id="rId5"/>
    <p:sldId id="291" r:id="rId6"/>
    <p:sldId id="293" r:id="rId7"/>
    <p:sldId id="257" r:id="rId8"/>
    <p:sldId id="258" r:id="rId9"/>
    <p:sldId id="259" r:id="rId10"/>
    <p:sldId id="265" r:id="rId11"/>
    <p:sldId id="260" r:id="rId12"/>
    <p:sldId id="261" r:id="rId13"/>
    <p:sldId id="294" r:id="rId14"/>
    <p:sldId id="263" r:id="rId15"/>
    <p:sldId id="295" r:id="rId16"/>
    <p:sldId id="266" r:id="rId17"/>
    <p:sldId id="296" r:id="rId18"/>
    <p:sldId id="268" r:id="rId19"/>
    <p:sldId id="297" r:id="rId20"/>
    <p:sldId id="312" r:id="rId21"/>
    <p:sldId id="270" r:id="rId22"/>
    <p:sldId id="271" r:id="rId23"/>
    <p:sldId id="272" r:id="rId24"/>
    <p:sldId id="273" r:id="rId25"/>
    <p:sldId id="301" r:id="rId26"/>
    <p:sldId id="302" r:id="rId27"/>
    <p:sldId id="303" r:id="rId28"/>
    <p:sldId id="304" r:id="rId29"/>
    <p:sldId id="305" r:id="rId30"/>
    <p:sldId id="306" r:id="rId31"/>
    <p:sldId id="274" r:id="rId32"/>
    <p:sldId id="275" r:id="rId33"/>
    <p:sldId id="287" r:id="rId34"/>
    <p:sldId id="276" r:id="rId35"/>
    <p:sldId id="286" r:id="rId36"/>
    <p:sldId id="288" r:id="rId37"/>
    <p:sldId id="277" r:id="rId38"/>
    <p:sldId id="298" r:id="rId39"/>
    <p:sldId id="279" r:id="rId40"/>
    <p:sldId id="280" r:id="rId41"/>
    <p:sldId id="307" r:id="rId42"/>
    <p:sldId id="285" r:id="rId43"/>
    <p:sldId id="311" r:id="rId44"/>
    <p:sldId id="278" r:id="rId45"/>
    <p:sldId id="281" r:id="rId46"/>
    <p:sldId id="308" r:id="rId47"/>
    <p:sldId id="282" r:id="rId48"/>
    <p:sldId id="309" r:id="rId49"/>
    <p:sldId id="310" r:id="rId50"/>
    <p:sldId id="283" r:id="rId51"/>
    <p:sldId id="333" r:id="rId52"/>
    <p:sldId id="284" r:id="rId53"/>
    <p:sldId id="331" r:id="rId54"/>
    <p:sldId id="330" r:id="rId55"/>
    <p:sldId id="314" r:id="rId56"/>
    <p:sldId id="317" r:id="rId57"/>
    <p:sldId id="318" r:id="rId58"/>
    <p:sldId id="319" r:id="rId59"/>
    <p:sldId id="336" r:id="rId60"/>
    <p:sldId id="320" r:id="rId61"/>
    <p:sldId id="321" r:id="rId62"/>
    <p:sldId id="322" r:id="rId63"/>
    <p:sldId id="324" r:id="rId64"/>
    <p:sldId id="334" r:id="rId65"/>
    <p:sldId id="335" r:id="rId66"/>
    <p:sldId id="326" r:id="rId67"/>
    <p:sldId id="328" r:id="rId68"/>
    <p:sldId id="329" r:id="rId69"/>
    <p:sldId id="327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AF00-EEC9-418F-BB44-AE6C75D17D13}" type="datetimeFigureOut">
              <a:rPr lang="en-AU" smtClean="0"/>
              <a:pPr/>
              <a:t>21/05/2013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F70F-7F5C-43B5-A600-D731F0C16D1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66069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 These are the AREAS of Lifespan development (Emotional, Social, Physical, &amp; Cognitive) and how they influence the stages of development.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3B85214-9D56-49C8-A9FB-9004795429AF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E1A942-73D1-4307-AF9E-B1CB4CB03CD0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9F696E-294A-4830-8532-26E9FC30E999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9F696E-294A-4830-8532-26E9FC30E999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19A53D6-4307-43F6-947F-83DB1CA00B84}" type="slidenum">
              <a:rPr lang="en-GB"/>
              <a:pPr eaLnBrk="1" hangingPunct="1"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B24CD-AA13-4328-ADB6-42F89839151E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00328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FFC5F-64A5-484D-8CF3-D55F4D4DC05C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Use whiteboard and make notes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FF70F-7F5C-43B5-A600-D731F0C16D1E}" type="slidenum">
              <a:rPr lang="en-AU" smtClean="0"/>
              <a:pPr/>
              <a:t>53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995DB6-51DC-4589-972D-9620BC04F2F3}" type="datetimeFigureOut">
              <a:rPr lang="en-AU" smtClean="0"/>
              <a:pPr/>
              <a:t>21/05/2013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A6214B-635A-446F-939C-D36D2D55EF6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95DB6-51DC-4589-972D-9620BC04F2F3}" type="datetimeFigureOut">
              <a:rPr lang="en-AU" smtClean="0"/>
              <a:pPr/>
              <a:t>21/05/2013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6214B-635A-446F-939C-D36D2D55EF6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95DB6-51DC-4589-972D-9620BC04F2F3}" type="datetimeFigureOut">
              <a:rPr lang="en-AU" smtClean="0"/>
              <a:pPr/>
              <a:t>21/05/2013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6214B-635A-446F-939C-D36D2D55EF6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95DB6-51DC-4589-972D-9620BC04F2F3}" type="datetimeFigureOut">
              <a:rPr lang="en-AU" smtClean="0"/>
              <a:pPr/>
              <a:t>21/05/2013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6214B-635A-446F-939C-D36D2D55EF64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95DB6-51DC-4589-972D-9620BC04F2F3}" type="datetimeFigureOut">
              <a:rPr lang="en-AU" smtClean="0"/>
              <a:pPr/>
              <a:t>21/05/2013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6214B-635A-446F-939C-D36D2D55EF64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95DB6-51DC-4589-972D-9620BC04F2F3}" type="datetimeFigureOut">
              <a:rPr lang="en-AU" smtClean="0"/>
              <a:pPr/>
              <a:t>21/05/2013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6214B-635A-446F-939C-D36D2D55EF64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95DB6-51DC-4589-972D-9620BC04F2F3}" type="datetimeFigureOut">
              <a:rPr lang="en-AU" smtClean="0"/>
              <a:pPr/>
              <a:t>21/05/2013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6214B-635A-446F-939C-D36D2D55EF6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95DB6-51DC-4589-972D-9620BC04F2F3}" type="datetimeFigureOut">
              <a:rPr lang="en-AU" smtClean="0"/>
              <a:pPr/>
              <a:t>21/05/2013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6214B-635A-446F-939C-D36D2D55EF64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95DB6-51DC-4589-972D-9620BC04F2F3}" type="datetimeFigureOut">
              <a:rPr lang="en-AU" smtClean="0"/>
              <a:pPr/>
              <a:t>21/05/2013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6214B-635A-446F-939C-D36D2D55EF6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4995DB6-51DC-4589-972D-9620BC04F2F3}" type="datetimeFigureOut">
              <a:rPr lang="en-AU" smtClean="0"/>
              <a:pPr/>
              <a:t>21/05/2013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6214B-635A-446F-939C-D36D2D55EF6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995DB6-51DC-4589-972D-9620BC04F2F3}" type="datetimeFigureOut">
              <a:rPr lang="en-AU" smtClean="0"/>
              <a:pPr/>
              <a:t>21/05/2013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A6214B-635A-446F-939C-D36D2D55EF64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4995DB6-51DC-4589-972D-9620BC04F2F3}" type="datetimeFigureOut">
              <a:rPr lang="en-AU" smtClean="0"/>
              <a:pPr/>
              <a:t>21/05/2013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4A6214B-635A-446F-939C-D36D2D55EF64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608077NtNI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E2wmFunCjU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sA5Sec6dAI" TargetMode="External"/><Relationship Id="rId2" Type="http://schemas.openxmlformats.org/officeDocument/2006/relationships/hyperlink" Target="http://www.youtube.com/watch?v=_O60TYAIgC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4191000" cy="1706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>Area’s of development that influence stages in the lifespan.</a:t>
            </a:r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609600"/>
            <a:ext cx="3732213" cy="3200400"/>
          </a:xfrm>
        </p:spPr>
      </p:pic>
      <p:graphicFrame>
        <p:nvGraphicFramePr>
          <p:cNvPr id="4" name="Content Placeholder 3"/>
          <p:cNvGraphicFramePr>
            <a:graphicFrameLocks noGrp="1"/>
          </p:cNvGraphicFramePr>
          <p:nvPr/>
        </p:nvGraphicFramePr>
        <p:xfrm>
          <a:off x="457200" y="4354513"/>
          <a:ext cx="5334000" cy="1970086"/>
        </p:xfrm>
        <a:graphic>
          <a:graphicData uri="http://schemas.openxmlformats.org/drawingml/2006/table">
            <a:tbl>
              <a:tblPr/>
              <a:tblGrid>
                <a:gridCol w="1920875"/>
                <a:gridCol w="3413125"/>
              </a:tblGrid>
              <a:tr h="274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ＭＳ Ｐゴシック" charset="-128"/>
                        </a:rPr>
                        <a:t>stage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ＭＳ Ｐゴシック" charset="-128"/>
                        </a:rPr>
                        <a:t>Age Group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ＭＳ Ｐゴシック" charset="-128"/>
                        </a:rPr>
                        <a:t>infancy</a:t>
                      </a: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ＭＳ Ｐゴシック" charset="-128"/>
                        </a:rPr>
                        <a:t>Birth to two years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274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ＭＳ Ｐゴシック" charset="-128"/>
                        </a:rPr>
                        <a:t>childhood</a:t>
                      </a: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ＭＳ Ｐゴシック" charset="-128"/>
                        </a:rPr>
                        <a:t>2 to 10 years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274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ＭＳ Ｐゴシック" charset="-128"/>
                        </a:rPr>
                        <a:t>adolescence</a:t>
                      </a: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ＭＳ Ｐゴシック" charset="-128"/>
                        </a:rPr>
                        <a:t>10 to 20 years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323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ＭＳ Ｐゴシック" charset="-128"/>
                        </a:rPr>
                        <a:t>early adulthood</a:t>
                      </a:r>
                      <a:endParaRPr kumimoji="0" lang="en-A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ＭＳ Ｐゴシック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ＭＳ Ｐゴシック" charset="-128"/>
                        </a:rPr>
                        <a:t>20 to 40 years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274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ＭＳ Ｐゴシック" charset="-128"/>
                        </a:rPr>
                        <a:t>middle age</a:t>
                      </a:r>
                      <a:endParaRPr kumimoji="0" lang="en-A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ＭＳ Ｐゴシック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ＭＳ Ｐゴシック" charset="-128"/>
                        </a:rPr>
                        <a:t>40 to 65 years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274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ＭＳ Ｐゴシック" charset="-128"/>
                        </a:rPr>
                        <a:t>older age</a:t>
                      </a: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ＭＳ Ｐゴシック" charset="-128"/>
                        </a:rPr>
                        <a:t>65 years and beyond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  <p:sp>
        <p:nvSpPr>
          <p:cNvPr id="5" name="Left Arrow 4"/>
          <p:cNvSpPr/>
          <p:nvPr/>
        </p:nvSpPr>
        <p:spPr>
          <a:xfrm rot="18471321">
            <a:off x="3649663" y="3098800"/>
            <a:ext cx="1752600" cy="68580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Left Arrow 5"/>
          <p:cNvSpPr/>
          <p:nvPr/>
        </p:nvSpPr>
        <p:spPr>
          <a:xfrm rot="18471321">
            <a:off x="4351338" y="3937000"/>
            <a:ext cx="1752600" cy="68580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Left Arrow 6"/>
          <p:cNvSpPr/>
          <p:nvPr/>
        </p:nvSpPr>
        <p:spPr>
          <a:xfrm rot="18471321">
            <a:off x="5799138" y="4241800"/>
            <a:ext cx="1752600" cy="68580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78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b="1" dirty="0" smtClean="0"/>
              <a:t>Key words:</a:t>
            </a:r>
          </a:p>
          <a:p>
            <a:pPr>
              <a:buNone/>
            </a:pPr>
            <a:endParaRPr lang="en-AU" dirty="0"/>
          </a:p>
          <a:p>
            <a:pPr>
              <a:buNone/>
            </a:pPr>
            <a:endParaRPr lang="en-A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AU" b="1" dirty="0" smtClean="0">
                <a:solidFill>
                  <a:srgbClr val="7030A0"/>
                </a:solidFill>
              </a:rPr>
              <a:t>Attachment figure / Attachment target </a:t>
            </a:r>
            <a:r>
              <a:rPr lang="en-AU" dirty="0" smtClean="0"/>
              <a:t>= the person to whom the infant is attached to most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Bowlby</a:t>
            </a:r>
            <a:r>
              <a:rPr lang="en-AU" dirty="0" smtClean="0"/>
              <a:t> thought that 4 things need to be present for a strong, solid and </a:t>
            </a:r>
            <a:r>
              <a:rPr lang="en-AU" b="1" dirty="0" smtClean="0"/>
              <a:t>safe </a:t>
            </a:r>
            <a:r>
              <a:rPr lang="en-AU" dirty="0" smtClean="0"/>
              <a:t>attachment to form:</a:t>
            </a:r>
            <a:br>
              <a:rPr lang="en-AU" dirty="0" smtClean="0"/>
            </a:br>
            <a:endParaRPr lang="en-AU" dirty="0"/>
          </a:p>
        </p:txBody>
      </p:sp>
      <p:pic>
        <p:nvPicPr>
          <p:cNvPr id="4" name="irc_mi" descr="http://ap4nm.webs.com/MotherChil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08920"/>
            <a:ext cx="5616624" cy="371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AU" b="1" dirty="0" smtClean="0"/>
              <a:t>Proximity maintenance</a:t>
            </a:r>
          </a:p>
          <a:p>
            <a:endParaRPr lang="en-AU" b="1" dirty="0"/>
          </a:p>
          <a:p>
            <a:pPr>
              <a:buNone/>
            </a:pPr>
            <a:r>
              <a:rPr lang="en-AU" b="1" dirty="0" smtClean="0"/>
              <a:t> </a:t>
            </a:r>
            <a:endParaRPr lang="en-AU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://t0.gstatic.com/images?q=tbn:ANd9GcTB3-Z27hr37Mb9YHx8GMseJ1qkqTiCnBQzehO49xPROZJdxM_Dh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1700808"/>
            <a:ext cx="66967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AU" b="1" dirty="0" smtClean="0"/>
              <a:t>Proximity maintenance = </a:t>
            </a:r>
            <a:r>
              <a:rPr lang="en-AU" dirty="0" smtClean="0"/>
              <a:t>the infant wants to be near the person to whom it is attached</a:t>
            </a:r>
            <a:endParaRPr lang="en-AU" b="1" dirty="0" smtClean="0"/>
          </a:p>
          <a:p>
            <a:endParaRPr lang="en-AU" b="1" dirty="0"/>
          </a:p>
          <a:p>
            <a:pPr>
              <a:buNone/>
            </a:pPr>
            <a:r>
              <a:rPr lang="en-AU" b="1" dirty="0" smtClean="0"/>
              <a:t> </a:t>
            </a:r>
            <a:endParaRPr lang="en-AU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  <p:pic>
        <p:nvPicPr>
          <p:cNvPr id="4" name="irc_mi" descr="http://t0.gstatic.com/images?q=tbn:ANd9GcTB3-Z27hr37Mb9YHx8GMseJ1qkqTiCnBQzehO49xPROZJdxM_Dh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1700808"/>
            <a:ext cx="66967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Safe haven</a:t>
            </a:r>
          </a:p>
          <a:p>
            <a:pPr>
              <a:buNone/>
            </a:pPr>
            <a:endParaRPr lang="en-AU" dirty="0"/>
          </a:p>
          <a:p>
            <a:pPr>
              <a:buNone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irc_mi" descr="http://softlight.us/portraits/Images/Blue2-re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36912"/>
            <a:ext cx="4986020" cy="374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/>
          <a:lstStyle/>
          <a:p>
            <a:r>
              <a:rPr lang="en-AU" b="1" dirty="0" smtClean="0"/>
              <a:t>Safe haven = </a:t>
            </a:r>
            <a:r>
              <a:rPr lang="en-AU" dirty="0" smtClean="0"/>
              <a:t>the infant needs to be able to come back to the </a:t>
            </a:r>
            <a:r>
              <a:rPr lang="en-AU" u="sng" dirty="0" smtClean="0"/>
              <a:t>attachment figure</a:t>
            </a:r>
            <a:r>
              <a:rPr lang="en-AU" dirty="0" smtClean="0"/>
              <a:t> for comfort and safety when feeling scared, unsafe or threatened </a:t>
            </a:r>
            <a:endParaRPr lang="en-AU" b="1" dirty="0" smtClean="0"/>
          </a:p>
          <a:p>
            <a:pPr>
              <a:buNone/>
            </a:pPr>
            <a:endParaRPr lang="en-AU" dirty="0"/>
          </a:p>
          <a:p>
            <a:pPr>
              <a:buNone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irc_mi" descr="http://softlight.us/portraits/Images/Blue2-re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36912"/>
            <a:ext cx="4986020" cy="374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Secure base</a:t>
            </a:r>
          </a:p>
          <a:p>
            <a:endParaRPr lang="en-AU" dirty="0"/>
          </a:p>
          <a:p>
            <a:pPr>
              <a:buNone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://t1.gstatic.com/images?q=tbn:ANd9GcTT6DTPwUaVjLWEIm04tXIErG6daeGZVWYW73jIi0aaU3w_Qpc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4921613" cy="371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/>
          <a:lstStyle/>
          <a:p>
            <a:r>
              <a:rPr lang="en-AU" b="1" dirty="0" smtClean="0"/>
              <a:t>Secure base = </a:t>
            </a:r>
            <a:r>
              <a:rPr lang="en-AU" dirty="0" smtClean="0"/>
              <a:t>the infant feels safe around his/her attachment figure and is therefore confident exploring surrounding environments</a:t>
            </a:r>
            <a:endParaRPr lang="en-AU" b="1" dirty="0" smtClean="0"/>
          </a:p>
          <a:p>
            <a:endParaRPr lang="en-AU" dirty="0"/>
          </a:p>
          <a:p>
            <a:pPr>
              <a:buNone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://t1.gstatic.com/images?q=tbn:ANd9GcTT6DTPwUaVjLWEIm04tXIErG6daeGZVWYW73jIi0aaU3w_Qpc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4921613" cy="371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Separation distress</a:t>
            </a:r>
          </a:p>
          <a:p>
            <a:endParaRPr lang="en-AU" dirty="0"/>
          </a:p>
          <a:p>
            <a:pPr>
              <a:buNone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://l.yimg.com/ea/img/-/130214/separation_anxiety_babies_4_routine_18ho9kn-18ho9qn.jpg?x=450&amp;q=80&amp;n=1&amp;sig=SJm9uIhNPk6ATSlMfvdNfA--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34563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t1.gstatic.com/images?q=tbn:ANd9GcS96fQmilCKnQihzWNeSTY_lGrqfQiovf3PPVS5ZtBpX8Z-lRs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2880320" cy="417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Separation distress = </a:t>
            </a:r>
            <a:r>
              <a:rPr lang="en-AU" dirty="0" smtClean="0"/>
              <a:t>the infant feels anxious when the attachment figure leaves.</a:t>
            </a:r>
            <a:endParaRPr lang="en-AU" b="1" dirty="0" smtClean="0"/>
          </a:p>
          <a:p>
            <a:endParaRPr lang="en-AU" dirty="0"/>
          </a:p>
          <a:p>
            <a:pPr>
              <a:buNone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://l.yimg.com/ea/img/-/130214/separation_anxiety_babies_4_routine_18ho9kn-18ho9qn.jpg?x=450&amp;q=80&amp;n=1&amp;sig=SJm9uIhNPk6ATSlMfvdNfA--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34563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t1.gstatic.com/images?q=tbn:ANd9GcS96fQmilCKnQihzWNeSTY_lGrqfQiovf3PPVS5ZtBpX8Z-lRs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92896"/>
            <a:ext cx="2880320" cy="417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EMOTIONAL  DEVELOPMENT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://0.tqn.com/d/psychology/1/0/-/4/attachment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734481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err="1" smtClean="0"/>
              <a:t>Bowlby</a:t>
            </a:r>
            <a:r>
              <a:rPr lang="en-AU" dirty="0" smtClean="0"/>
              <a:t> thought that the attachment/bond is important for two reasons:</a:t>
            </a:r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r>
              <a:rPr lang="en-AU" dirty="0" smtClean="0"/>
              <a:t>For </a:t>
            </a:r>
            <a:r>
              <a:rPr lang="en-AU" u="sng" dirty="0" smtClean="0"/>
              <a:t>healthy emotional development </a:t>
            </a:r>
            <a:r>
              <a:rPr lang="en-AU" dirty="0" smtClean="0"/>
              <a:t>later in life</a:t>
            </a:r>
          </a:p>
          <a:p>
            <a:pPr>
              <a:buFontTx/>
              <a:buChar char="-"/>
            </a:pPr>
            <a:r>
              <a:rPr lang="en-AU" u="sng" dirty="0" smtClean="0"/>
              <a:t>Evolutionary function </a:t>
            </a:r>
            <a:r>
              <a:rPr lang="en-AU" dirty="0" smtClean="0"/>
              <a:t>– improves chances of survival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Individually think (if you can remember) when you were an infant, who were you more attached to? Mother? Father? Grandparents? Other carers??? Why?</a:t>
            </a:r>
          </a:p>
          <a:p>
            <a:pPr>
              <a:buNone/>
            </a:pPr>
            <a:endParaRPr lang="en-AU" dirty="0"/>
          </a:p>
          <a:p>
            <a:pPr>
              <a:buNone/>
            </a:pPr>
            <a:r>
              <a:rPr lang="en-AU" dirty="0" smtClean="0"/>
              <a:t>If you can’t remember, think of someone else’s infants. Who are they mostly attached to and why?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en-AU" u="sng" dirty="0" smtClean="0"/>
              <a:t>Is it true that infants’ main/primary attachment figure is their mother?</a:t>
            </a:r>
            <a:endParaRPr lang="en-A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  <a:p>
            <a:pPr>
              <a:buNone/>
            </a:pPr>
            <a:endParaRPr lang="en-AU" sz="4000" dirty="0" smtClean="0"/>
          </a:p>
          <a:p>
            <a:pPr>
              <a:buNone/>
            </a:pPr>
            <a:r>
              <a:rPr lang="en-AU" sz="4000" dirty="0" smtClean="0"/>
              <a:t>Mothers are the best attachment figures. Now you know that it’s not true.</a:t>
            </a:r>
            <a:endParaRPr lang="en-AU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AU" u="sng" dirty="0" err="1" smtClean="0"/>
              <a:t>Bowlby’s</a:t>
            </a:r>
            <a:r>
              <a:rPr lang="en-AU" u="sng" dirty="0" smtClean="0"/>
              <a:t> controversial idea was that:</a:t>
            </a:r>
            <a:endParaRPr lang="en-A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Some occur more frequently, others may not occur at all</a:t>
            </a:r>
          </a:p>
          <a:p>
            <a:r>
              <a:rPr lang="en-AU" dirty="0" smtClean="0"/>
              <a:t>L.A 5.7 / p.188</a:t>
            </a:r>
          </a:p>
          <a:p>
            <a:r>
              <a:rPr lang="en-AU" dirty="0" smtClean="0"/>
              <a:t>2 groups perform, each group performs 2 behaviours that indicate attachment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Possible Indicators of Attachment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en-AU" u="sng" dirty="0" smtClean="0"/>
              <a:t>Emotional development:</a:t>
            </a:r>
          </a:p>
          <a:p>
            <a:pPr marL="624078" indent="-514350">
              <a:buNone/>
            </a:pPr>
            <a:endParaRPr lang="en-AU" dirty="0" smtClean="0"/>
          </a:p>
          <a:p>
            <a:pPr marL="624078" indent="-514350">
              <a:buAutoNum type="alphaLcParenR"/>
            </a:pPr>
            <a:r>
              <a:rPr lang="en-AU" dirty="0" smtClean="0"/>
              <a:t>Begins at birth and ends at age 12</a:t>
            </a:r>
          </a:p>
          <a:p>
            <a:pPr marL="624078" indent="-514350">
              <a:buAutoNum type="alphaLcParenR"/>
            </a:pPr>
            <a:r>
              <a:rPr lang="en-AU" dirty="0" smtClean="0"/>
              <a:t>Is a life long process</a:t>
            </a:r>
          </a:p>
          <a:p>
            <a:pPr marL="624078" indent="-514350">
              <a:buAutoNum type="alphaLcParenR"/>
            </a:pPr>
            <a:r>
              <a:rPr lang="en-AU" dirty="0" smtClean="0"/>
              <a:t>Formed during infancy has a considerable influence on a person’s emotional development throughout the life.</a:t>
            </a:r>
          </a:p>
          <a:p>
            <a:pPr marL="624078" indent="-514350">
              <a:buAutoNum type="alphaLcParenR"/>
            </a:pPr>
            <a:r>
              <a:rPr lang="en-AU" dirty="0" smtClean="0"/>
              <a:t>Has its peak in middle age</a:t>
            </a:r>
          </a:p>
          <a:p>
            <a:pPr marL="624078" indent="-514350">
              <a:buAutoNum type="alphaLcParenR"/>
            </a:pPr>
            <a:r>
              <a:rPr lang="en-AU" dirty="0" smtClean="0"/>
              <a:t>b) and c) </a:t>
            </a:r>
          </a:p>
          <a:p>
            <a:pPr marL="624078" indent="-514350">
              <a:buAutoNum type="alphaLcParenR"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Recap Quiz from last lesson: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2. Attachment is ....................... Formed between the infant and their caregiver </a:t>
            </a:r>
          </a:p>
          <a:p>
            <a:pPr>
              <a:buNone/>
            </a:pPr>
            <a:endParaRPr lang="en-AU" dirty="0" smtClean="0"/>
          </a:p>
          <a:p>
            <a:pPr marL="624078" indent="-514350">
              <a:buAutoNum type="alphaLcParenR"/>
            </a:pPr>
            <a:r>
              <a:rPr lang="en-AU" dirty="0" smtClean="0"/>
              <a:t>Psychological bond</a:t>
            </a:r>
          </a:p>
          <a:p>
            <a:pPr marL="624078" indent="-514350">
              <a:buAutoNum type="alphaLcParenR"/>
            </a:pPr>
            <a:r>
              <a:rPr lang="en-AU" dirty="0" smtClean="0"/>
              <a:t>Cognitive bond</a:t>
            </a:r>
          </a:p>
          <a:p>
            <a:pPr marL="624078" indent="-514350">
              <a:buAutoNum type="alphaLcParenR"/>
            </a:pPr>
            <a:r>
              <a:rPr lang="en-AU" dirty="0" smtClean="0"/>
              <a:t>Social bond</a:t>
            </a:r>
          </a:p>
          <a:p>
            <a:pPr marL="624078" indent="-514350">
              <a:buAutoNum type="alphaLcParenR"/>
            </a:pPr>
            <a:r>
              <a:rPr lang="en-AU" dirty="0" smtClean="0"/>
              <a:t>Toddler bond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3. Who was the psychologist who came up with the term Attachment?</a:t>
            </a:r>
          </a:p>
          <a:p>
            <a:pPr>
              <a:buNone/>
            </a:pPr>
            <a:endParaRPr lang="en-AU" dirty="0" smtClean="0"/>
          </a:p>
          <a:p>
            <a:pPr marL="624078" indent="-514350">
              <a:buAutoNum type="alphaLcParenR"/>
            </a:pPr>
            <a:r>
              <a:rPr lang="en-AU" dirty="0" smtClean="0"/>
              <a:t>John </a:t>
            </a:r>
            <a:r>
              <a:rPr lang="en-AU" dirty="0" err="1" smtClean="0"/>
              <a:t>Boily</a:t>
            </a:r>
            <a:endParaRPr lang="en-AU" dirty="0" smtClean="0"/>
          </a:p>
          <a:p>
            <a:pPr marL="624078" indent="-514350">
              <a:buAutoNum type="alphaLcParenR"/>
            </a:pPr>
            <a:r>
              <a:rPr lang="en-AU" dirty="0" smtClean="0"/>
              <a:t>John Border</a:t>
            </a:r>
          </a:p>
          <a:p>
            <a:pPr marL="624078" indent="-514350">
              <a:buAutoNum type="alphaLcParenR"/>
            </a:pPr>
            <a:r>
              <a:rPr lang="en-AU" dirty="0" smtClean="0"/>
              <a:t>John </a:t>
            </a:r>
            <a:r>
              <a:rPr lang="en-AU" dirty="0" err="1" smtClean="0"/>
              <a:t>Bowlby</a:t>
            </a:r>
            <a:endParaRPr lang="en-AU" dirty="0" smtClean="0"/>
          </a:p>
          <a:p>
            <a:pPr marL="624078" indent="-514350">
              <a:buAutoNum type="alphaLcParenR"/>
            </a:pPr>
            <a:r>
              <a:rPr lang="en-AU" dirty="0" smtClean="0"/>
              <a:t>John </a:t>
            </a:r>
            <a:r>
              <a:rPr lang="en-AU" dirty="0" err="1" smtClean="0"/>
              <a:t>Boler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4. The Attachment Figure is a person to whom the infant is attached to and:</a:t>
            </a:r>
          </a:p>
          <a:p>
            <a:pPr>
              <a:buNone/>
            </a:pPr>
            <a:endParaRPr lang="en-AU" dirty="0" smtClean="0"/>
          </a:p>
          <a:p>
            <a:pPr marL="624078" indent="-514350">
              <a:buAutoNum type="alphaLcParenR"/>
            </a:pPr>
            <a:r>
              <a:rPr lang="en-AU" dirty="0" smtClean="0"/>
              <a:t>Who spends a quality time with the infant</a:t>
            </a:r>
          </a:p>
          <a:p>
            <a:pPr marL="624078" indent="-514350">
              <a:buAutoNum type="alphaLcParenR"/>
            </a:pPr>
            <a:r>
              <a:rPr lang="en-AU" dirty="0" smtClean="0"/>
              <a:t>Who spends holiday time with the infant</a:t>
            </a:r>
          </a:p>
          <a:p>
            <a:pPr marL="624078" indent="-514350">
              <a:buAutoNum type="alphaLcParenR"/>
            </a:pPr>
            <a:r>
              <a:rPr lang="en-AU" dirty="0" smtClean="0"/>
              <a:t>Who doesn’t spend any time with the infant</a:t>
            </a:r>
          </a:p>
          <a:p>
            <a:pPr marL="624078" indent="-514350">
              <a:buAutoNum type="alphaLcParenR"/>
            </a:pPr>
            <a:r>
              <a:rPr lang="en-AU" dirty="0" smtClean="0"/>
              <a:t>To whom the infant feels most attached to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/>
          <a:lstStyle/>
          <a:p>
            <a:r>
              <a:rPr lang="en-AU" dirty="0" smtClean="0"/>
              <a:t>5. The 4 things that need to be present for a strong attachment to form are:</a:t>
            </a:r>
          </a:p>
          <a:p>
            <a:pPr>
              <a:buNone/>
            </a:pPr>
            <a:endParaRPr lang="en-AU" dirty="0" smtClean="0"/>
          </a:p>
          <a:p>
            <a:pPr marL="624078" indent="-514350">
              <a:buAutoNum type="alphaLcParenR"/>
            </a:pPr>
            <a:r>
              <a:rPr lang="en-AU" dirty="0" smtClean="0"/>
              <a:t>Proximity maintenance, safe haven, secure base, separation distress</a:t>
            </a:r>
          </a:p>
          <a:p>
            <a:pPr marL="624078" indent="-514350">
              <a:buAutoNum type="alphaLcParenR"/>
            </a:pPr>
            <a:r>
              <a:rPr lang="en-AU" dirty="0" smtClean="0"/>
              <a:t>Proximity maintenance, safe heaven, secure base, separation distress</a:t>
            </a:r>
          </a:p>
          <a:p>
            <a:pPr marL="624078" indent="-514350">
              <a:buAutoNum type="alphaLcParenR"/>
            </a:pPr>
            <a:r>
              <a:rPr lang="en-AU" dirty="0" smtClean="0"/>
              <a:t>Proximity formation, safe haven, solid base, separation distress</a:t>
            </a:r>
          </a:p>
          <a:p>
            <a:pPr marL="624078" indent="-514350">
              <a:buAutoNum type="alphaLcParenR"/>
            </a:pPr>
            <a:r>
              <a:rPr lang="en-AU" dirty="0" smtClean="0"/>
              <a:t>Proximity formation, safe haven, solid base, reunion distress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/>
          <a:lstStyle/>
          <a:p>
            <a:endParaRPr lang="en-AU" dirty="0" smtClean="0"/>
          </a:p>
          <a:p>
            <a:r>
              <a:rPr lang="en-AU" dirty="0" smtClean="0"/>
              <a:t>Studying Emotional Development involves analysing emotions and feelings.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n-AU" dirty="0" smtClean="0"/>
              <a:t>What is it?</a:t>
            </a:r>
            <a:endParaRPr lang="en-AU" dirty="0"/>
          </a:p>
        </p:txBody>
      </p:sp>
      <p:pic>
        <p:nvPicPr>
          <p:cNvPr id="5" name="irc_mi" descr="http://3.bp.blogspot.com/-fdRzQFx5Amk/UDYxapqkuTI/AAAAAAAAAWY/Tqlfy-FOdtE/s400/heart-touching-FEELING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604867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/>
          </a:bodyPr>
          <a:lstStyle/>
          <a:p>
            <a:r>
              <a:rPr lang="en-AU" dirty="0" smtClean="0"/>
              <a:t>6. According to </a:t>
            </a:r>
            <a:r>
              <a:rPr lang="en-AU" dirty="0" err="1" smtClean="0"/>
              <a:t>Bowlby</a:t>
            </a:r>
            <a:r>
              <a:rPr lang="en-AU" dirty="0" smtClean="0"/>
              <a:t>, attachment is important for which 2 reasons?</a:t>
            </a:r>
          </a:p>
          <a:p>
            <a:pPr>
              <a:buNone/>
            </a:pPr>
            <a:endParaRPr lang="en-AU" dirty="0" smtClean="0"/>
          </a:p>
          <a:p>
            <a:pPr marL="624078" indent="-514350">
              <a:buAutoNum type="alphaLcParenR"/>
            </a:pPr>
            <a:r>
              <a:rPr lang="en-AU" dirty="0" smtClean="0"/>
              <a:t>It promotes romance later in life, improves chances of survival</a:t>
            </a:r>
          </a:p>
          <a:p>
            <a:pPr marL="624078" indent="-514350">
              <a:buAutoNum type="alphaLcParenR"/>
            </a:pPr>
            <a:r>
              <a:rPr lang="en-AU" dirty="0" smtClean="0"/>
              <a:t>It promotes empathy; it reduces anti-social behaviour</a:t>
            </a:r>
          </a:p>
          <a:p>
            <a:pPr marL="624078" indent="-514350">
              <a:buAutoNum type="alphaLcParenR"/>
            </a:pPr>
            <a:r>
              <a:rPr lang="en-AU" dirty="0" smtClean="0"/>
              <a:t>It promotes pro-social behaviour; it reduces anti-social behaviour</a:t>
            </a:r>
          </a:p>
          <a:p>
            <a:pPr marL="624078" indent="-514350">
              <a:buAutoNum type="alphaLcParenR"/>
            </a:pPr>
            <a:r>
              <a:rPr lang="en-AU" dirty="0" smtClean="0"/>
              <a:t>Improves chances of survival; for healthy emotional development throughout the life 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u="sng" dirty="0" smtClean="0"/>
              <a:t>2 main categories:</a:t>
            </a:r>
          </a:p>
          <a:p>
            <a:pPr>
              <a:buNone/>
            </a:pPr>
            <a:endParaRPr lang="en-AU" dirty="0" smtClean="0"/>
          </a:p>
          <a:p>
            <a:pPr>
              <a:buFontTx/>
              <a:buChar char="-"/>
            </a:pPr>
            <a:r>
              <a:rPr lang="en-AU" b="1" dirty="0" smtClean="0"/>
              <a:t>Secure    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r>
              <a:rPr lang="en-AU" dirty="0" smtClean="0"/>
              <a:t>Insecure – </a:t>
            </a:r>
            <a:r>
              <a:rPr lang="en-AU" b="1" dirty="0" smtClean="0"/>
              <a:t>resistant    </a:t>
            </a:r>
          </a:p>
          <a:p>
            <a:pPr>
              <a:buNone/>
            </a:pPr>
            <a:r>
              <a:rPr lang="en-AU" dirty="0" smtClean="0"/>
              <a:t>			- </a:t>
            </a:r>
            <a:r>
              <a:rPr lang="en-AU" b="1" dirty="0" smtClean="0"/>
              <a:t>avoidant </a:t>
            </a:r>
            <a:endParaRPr lang="en-AU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Types of Attachment (Mary Ainsworth)</a:t>
            </a:r>
            <a:endParaRPr lang="en-AU" dirty="0"/>
          </a:p>
        </p:txBody>
      </p:sp>
      <p:pic>
        <p:nvPicPr>
          <p:cNvPr id="4" name="irc_mi" descr="http://www.hispanicallyspeakingnews.com/uploads/images/article-images/baby_tempreme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509120"/>
            <a:ext cx="3164999" cy="17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blog.lib.umn.edu/paldr001/myblog/thumbnail.asp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92896"/>
            <a:ext cx="2773025" cy="174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z="2800" b="1" i="1" dirty="0" smtClean="0"/>
          </a:p>
          <a:p>
            <a:pPr eaLnBrk="1" hangingPunct="1"/>
            <a:endParaRPr lang="en-GB" sz="2800" b="1" i="1" dirty="0" smtClean="0"/>
          </a:p>
          <a:p>
            <a:pPr eaLnBrk="1" hangingPunct="1"/>
            <a:r>
              <a:rPr lang="en-GB" sz="2800" b="1" i="1" dirty="0" smtClean="0"/>
              <a:t>Secure attachment</a:t>
            </a:r>
            <a:endParaRPr lang="en-GB" sz="2800" b="1" dirty="0" smtClean="0">
              <a:solidFill>
                <a:srgbClr val="FFFF00"/>
              </a:solidFill>
            </a:endParaRPr>
          </a:p>
          <a:p>
            <a:pPr lvl="1" eaLnBrk="1" hangingPunct="1"/>
            <a:r>
              <a:rPr lang="en-GB" sz="2400" dirty="0" smtClean="0"/>
              <a:t>Infants show distress when the mother leaves and are delighted to see her when she returns</a:t>
            </a:r>
          </a:p>
          <a:p>
            <a:pPr lvl="1" eaLnBrk="1" hangingPunct="1"/>
            <a:r>
              <a:rPr lang="en-GB" sz="2400" dirty="0" smtClean="0"/>
              <a:t>Their distress quickly disappears and they happily cuddle with her</a:t>
            </a:r>
          </a:p>
          <a:p>
            <a:pPr lvl="1" eaLnBrk="1" hangingPunct="1"/>
            <a:r>
              <a:rPr lang="en-GB" sz="2400" dirty="0" smtClean="0"/>
              <a:t>About 65% of one-year-olds are securely attached.</a:t>
            </a:r>
          </a:p>
          <a:p>
            <a:pPr lvl="1" eaLnBrk="1" hangingPunct="1">
              <a:buNone/>
            </a:pPr>
            <a:endParaRPr lang="en-GB" sz="2400" dirty="0" smtClean="0"/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Secure attachment</a:t>
            </a:r>
          </a:p>
        </p:txBody>
      </p:sp>
      <p:pic>
        <p:nvPicPr>
          <p:cNvPr id="4" name="irc_mi" descr="http://www.fertility-reflexology.co.uk/media/photos/babyfa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0688"/>
            <a:ext cx="19442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n-GB" sz="2800" b="1" i="1" dirty="0" smtClean="0"/>
          </a:p>
          <a:p>
            <a:pPr eaLnBrk="1" hangingPunct="1"/>
            <a:endParaRPr lang="en-GB" sz="2800" b="1" i="1" dirty="0" smtClean="0"/>
          </a:p>
          <a:p>
            <a:pPr eaLnBrk="1" hangingPunct="1"/>
            <a:endParaRPr lang="en-GB" sz="2800" b="1" i="1" dirty="0" smtClean="0"/>
          </a:p>
          <a:p>
            <a:pPr eaLnBrk="1" hangingPunct="1"/>
            <a:r>
              <a:rPr lang="en-GB" sz="2800" b="1" i="1" dirty="0" smtClean="0"/>
              <a:t>Insecure-avoidant attachment </a:t>
            </a:r>
          </a:p>
          <a:p>
            <a:pPr lvl="1" eaLnBrk="1" hangingPunct="1"/>
            <a:r>
              <a:rPr lang="en-GB" sz="2400" dirty="0" smtClean="0"/>
              <a:t>Children show very little or no reaction when the mother leaves them, or when she comes back</a:t>
            </a:r>
          </a:p>
          <a:p>
            <a:pPr lvl="1" eaLnBrk="1" hangingPunct="1"/>
            <a:r>
              <a:rPr lang="en-GB" sz="2400" dirty="0" smtClean="0"/>
              <a:t>May be the result of neglectful or abusive caregivers.</a:t>
            </a:r>
          </a:p>
          <a:p>
            <a:pPr lvl="1" eaLnBrk="1" hangingPunct="1"/>
            <a:r>
              <a:rPr lang="en-GB" sz="2400" dirty="0" smtClean="0"/>
              <a:t>About 20% of one-year-olds are in this category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800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en-GB" dirty="0" smtClean="0"/>
              <a:t>Insecure attachment</a:t>
            </a:r>
          </a:p>
        </p:txBody>
      </p:sp>
      <p:pic>
        <p:nvPicPr>
          <p:cNvPr id="4" name="irc_mi" descr="http://www.imdayak.am/files/pages/3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692696"/>
            <a:ext cx="18722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GB" sz="2800" b="1" i="1" dirty="0" smtClean="0"/>
          </a:p>
          <a:p>
            <a:pPr eaLnBrk="1" hangingPunct="1"/>
            <a:endParaRPr lang="en-GB" sz="2800" b="1" i="1" dirty="0" smtClean="0"/>
          </a:p>
          <a:p>
            <a:pPr eaLnBrk="1" hangingPunct="1"/>
            <a:r>
              <a:rPr lang="en-GB" sz="2800" b="1" i="1" dirty="0" smtClean="0"/>
              <a:t>Insecure-ambivalent/anxious/resistant attachment (confused, getting mixed messages)</a:t>
            </a:r>
          </a:p>
          <a:p>
            <a:pPr lvl="1" eaLnBrk="1" hangingPunct="1"/>
            <a:endParaRPr lang="en-GB" sz="2400" dirty="0" smtClean="0"/>
          </a:p>
          <a:p>
            <a:pPr lvl="1" eaLnBrk="1" hangingPunct="1"/>
            <a:r>
              <a:rPr lang="en-GB" sz="2400" dirty="0" smtClean="0"/>
              <a:t>Children become very distressed when the mother leaves. When she returns they may cling to her but show </a:t>
            </a:r>
            <a:r>
              <a:rPr lang="en-GB" sz="2400" u="sng" dirty="0" smtClean="0"/>
              <a:t>ambivalent</a:t>
            </a:r>
            <a:r>
              <a:rPr lang="en-GB" sz="2400" dirty="0" smtClean="0"/>
              <a:t> (mixed) reactions, such as hitting her while still clinging </a:t>
            </a:r>
          </a:p>
          <a:p>
            <a:pPr lvl="1" eaLnBrk="1" hangingPunct="1"/>
            <a:r>
              <a:rPr lang="en-GB" sz="2400" dirty="0" smtClean="0"/>
              <a:t>May be the result of caregivers who aren’t responsive to infants’ needs</a:t>
            </a:r>
          </a:p>
          <a:p>
            <a:pPr lvl="1" eaLnBrk="1" hangingPunct="1"/>
            <a:r>
              <a:rPr lang="en-GB" sz="2400" dirty="0" smtClean="0"/>
              <a:t>About 12% of one-year-olds are in this category</a:t>
            </a:r>
          </a:p>
          <a:p>
            <a:pPr eaLnBrk="1" hangingPunct="1"/>
            <a:endParaRPr lang="en-GB" sz="2800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eaLnBrk="1" hangingPunct="1"/>
            <a:r>
              <a:rPr lang="en-GB" dirty="0" smtClean="0"/>
              <a:t>Insecure attachment</a:t>
            </a:r>
          </a:p>
        </p:txBody>
      </p:sp>
      <p:pic>
        <p:nvPicPr>
          <p:cNvPr id="4" name="irc_mi" descr="http://frederictonbioenergetics.files.wordpress.com/2012/04/crying-baby1.jpg?w=300&amp;h=3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772400" cy="7207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endParaRPr lang="en-GB" sz="3200" i="1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60648"/>
            <a:ext cx="9144000" cy="626469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2800" b="1" dirty="0" smtClean="0">
                <a:solidFill>
                  <a:schemeClr val="tx1"/>
                </a:solidFill>
              </a:rPr>
              <a:t>    SECURE: “Even when Mum’s not here, I</a:t>
            </a:r>
          </a:p>
          <a:p>
            <a:pPr algn="ctr" eaLnBrk="1" hangingPunct="1">
              <a:defRPr/>
            </a:pPr>
            <a:r>
              <a:rPr lang="en-GB" sz="2800" b="1" dirty="0" smtClean="0">
                <a:solidFill>
                  <a:schemeClr val="tx1"/>
                </a:solidFill>
              </a:rPr>
              <a:t>        can count on her. After all, she’s always</a:t>
            </a:r>
          </a:p>
          <a:p>
            <a:pPr algn="ctr" eaLnBrk="1" hangingPunct="1">
              <a:defRPr/>
            </a:pPr>
            <a:r>
              <a:rPr lang="en-GB" sz="2800" b="1" dirty="0" smtClean="0">
                <a:solidFill>
                  <a:schemeClr val="tx1"/>
                </a:solidFill>
              </a:rPr>
              <a:t>been there when I needed help.”</a:t>
            </a:r>
          </a:p>
          <a:p>
            <a:pPr algn="ctr" eaLnBrk="1" hangingPunct="1">
              <a:defRPr/>
            </a:pPr>
            <a:r>
              <a:rPr lang="en-GB" sz="2800" b="1" dirty="0" smtClean="0">
                <a:solidFill>
                  <a:schemeClr val="tx1"/>
                </a:solidFill>
              </a:rPr>
              <a:t>        </a:t>
            </a:r>
          </a:p>
          <a:p>
            <a:pPr algn="ctr" eaLnBrk="1" hangingPunct="1">
              <a:defRPr/>
            </a:pPr>
            <a:r>
              <a:rPr lang="en-GB" sz="2800" b="1" dirty="0" smtClean="0">
                <a:solidFill>
                  <a:schemeClr val="tx1"/>
                </a:solidFill>
              </a:rPr>
              <a:t>     AVOIDANT: “She’s never around, but I</a:t>
            </a:r>
          </a:p>
          <a:p>
            <a:pPr algn="ctr" eaLnBrk="1" hangingPunct="1">
              <a:defRPr/>
            </a:pPr>
            <a:r>
              <a:rPr lang="en-GB" sz="2800" b="1" dirty="0" smtClean="0">
                <a:solidFill>
                  <a:schemeClr val="tx1"/>
                </a:solidFill>
              </a:rPr>
              <a:t>      don’t care. I didn’t want her anyway...”</a:t>
            </a:r>
          </a:p>
          <a:p>
            <a:pPr eaLnBrk="1" hangingPunct="1">
              <a:defRPr/>
            </a:pPr>
            <a:endParaRPr lang="en-GB" sz="2800" dirty="0" smtClean="0"/>
          </a:p>
          <a:p>
            <a:pPr algn="ctr"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ANXIOUS: “Sometimes Mum is there and</a:t>
            </a:r>
          </a:p>
          <a:p>
            <a:pPr algn="ctr"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 sometimes not. What if something goes</a:t>
            </a:r>
          </a:p>
          <a:p>
            <a:pPr algn="ctr"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wrong today? What will I do? I hate</a:t>
            </a:r>
          </a:p>
          <a:p>
            <a:pPr algn="ctr"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feeling this way! Where is she??”</a:t>
            </a:r>
          </a:p>
          <a:p>
            <a:pPr algn="l" eaLnBrk="1" hangingPunct="1">
              <a:defRPr/>
            </a:pPr>
            <a:endParaRPr lang="en-GB" sz="2400" dirty="0" smtClean="0"/>
          </a:p>
        </p:txBody>
      </p:sp>
      <p:pic>
        <p:nvPicPr>
          <p:cNvPr id="5" name="irc_mi" descr="http://www.fertility-reflexology.co.uk/media/photos/babyfa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10081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www.imdayak.am/files/pages/3_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132856"/>
            <a:ext cx="106089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frederictonbioenergetics.files.wordpress.com/2012/04/crying-baby1.jpg?w=300&amp;h=30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111561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221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Did you know...????</a:t>
            </a:r>
            <a:endParaRPr lang="en-GB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67544" y="1916832"/>
            <a:ext cx="8229600" cy="3957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600" u="sng" dirty="0" smtClean="0"/>
              <a:t>Adult romantic behaviour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3600" u="sng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dirty="0" err="1" smtClean="0"/>
              <a:t>Hazan</a:t>
            </a:r>
            <a:r>
              <a:rPr lang="en-GB" dirty="0" smtClean="0"/>
              <a:t> and Shaver – ‘love quiz’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GB" i="1" u="sng" dirty="0" smtClean="0"/>
              <a:t>Secure</a:t>
            </a:r>
            <a:r>
              <a:rPr lang="en-GB" i="1" dirty="0" smtClean="0"/>
              <a:t> = Positive love relationships, trusts others and believes in enduring love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GB" i="1" u="sng" dirty="0" smtClean="0"/>
              <a:t>Avoidant</a:t>
            </a:r>
            <a:r>
              <a:rPr lang="en-GB" i="1" dirty="0" smtClean="0"/>
              <a:t> = fearful of closeness, believes love won’t last and is not necessary to be happy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GB" i="1" u="sng" dirty="0" smtClean="0"/>
              <a:t>Resistant</a:t>
            </a:r>
            <a:r>
              <a:rPr lang="en-GB" i="1" dirty="0" smtClean="0"/>
              <a:t> = preoccupied with love – fall in love easily but have trouble finding true love</a:t>
            </a:r>
            <a:endParaRPr lang="en-GB" i="1" dirty="0"/>
          </a:p>
        </p:txBody>
      </p:sp>
    </p:spTree>
    <p:extLst>
      <p:ext uri="{BB962C8B-B14F-4D97-AF65-F5344CB8AC3E}">
        <p14:creationId xmlns="" xmlns:p14="http://schemas.microsoft.com/office/powerpoint/2010/main" val="6212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AU" dirty="0" smtClean="0"/>
              <a:t>Designed by Mary Ainsworth to test the types of attachment = series of separation and reunions between the mother and the child to observe the child’s reactions.</a:t>
            </a:r>
          </a:p>
          <a:p>
            <a:pPr>
              <a:buNone/>
            </a:pPr>
            <a:r>
              <a:rPr lang="en-AU" dirty="0" smtClean="0">
                <a:hlinkClick r:id="rId2"/>
              </a:rPr>
              <a:t> http://www.youtube.com/watch?v=s608077NtNI</a:t>
            </a:r>
            <a:r>
              <a:rPr lang="en-AU" dirty="0" smtClean="0"/>
              <a:t> </a:t>
            </a:r>
          </a:p>
          <a:p>
            <a:pPr>
              <a:buNone/>
            </a:pPr>
            <a:endParaRPr lang="en-AU" u="sng" dirty="0" smtClean="0"/>
          </a:p>
          <a:p>
            <a:pPr>
              <a:buNone/>
            </a:pPr>
            <a:r>
              <a:rPr lang="en-AU" u="sng" dirty="0" smtClean="0"/>
              <a:t>Participants in experiment 1:</a:t>
            </a:r>
            <a:r>
              <a:rPr lang="en-AU" dirty="0" smtClean="0"/>
              <a:t> mother, Lisa (infant), stranger, experimenters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u="sng" dirty="0" smtClean="0"/>
              <a:t>Participants in experiment 2</a:t>
            </a:r>
            <a:r>
              <a:rPr lang="en-AU" dirty="0" smtClean="0"/>
              <a:t>: mother, Eva (infant), stranger, experimenters</a:t>
            </a:r>
          </a:p>
          <a:p>
            <a:pPr>
              <a:buNone/>
            </a:pPr>
            <a:endParaRPr lang="en-A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Strange Situation Test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sz="10700" dirty="0" smtClean="0"/>
              <a:t>Your tasks</a:t>
            </a:r>
            <a:endParaRPr lang="en-AU" sz="10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There are two experiments in this video. Answer the following questions. </a:t>
            </a:r>
            <a:r>
              <a:rPr lang="en-AU" b="1" dirty="0" smtClean="0"/>
              <a:t>For</a:t>
            </a:r>
            <a:r>
              <a:rPr lang="en-AU" dirty="0" smtClean="0"/>
              <a:t> </a:t>
            </a:r>
            <a:r>
              <a:rPr lang="en-AU" b="1" dirty="0" smtClean="0"/>
              <a:t>experiment one: </a:t>
            </a:r>
          </a:p>
          <a:p>
            <a:pPr marL="514350" indent="-514350">
              <a:buAutoNum type="arabicPeriod"/>
            </a:pPr>
            <a:endParaRPr lang="en-AU" dirty="0" smtClean="0"/>
          </a:p>
          <a:p>
            <a:pPr marL="514350" indent="-514350">
              <a:buAutoNum type="arabicPeriod"/>
            </a:pPr>
            <a:r>
              <a:rPr lang="en-AU" dirty="0" smtClean="0"/>
              <a:t>How does Lisa behave when her mother leaves the room?</a:t>
            </a:r>
          </a:p>
          <a:p>
            <a:pPr marL="514350" indent="-514350">
              <a:buAutoNum type="arabicPeriod"/>
            </a:pPr>
            <a:r>
              <a:rPr lang="en-AU" dirty="0" smtClean="0"/>
              <a:t>Does Lisa calm down when the stranger tries to comfort her?</a:t>
            </a:r>
          </a:p>
          <a:p>
            <a:pPr marL="514350" indent="-514350">
              <a:buAutoNum type="arabicPeriod"/>
            </a:pPr>
            <a:r>
              <a:rPr lang="en-AU" dirty="0" smtClean="0"/>
              <a:t>How does Lisa behave when her mother returns?</a:t>
            </a:r>
          </a:p>
          <a:p>
            <a:pPr marL="514350" indent="-514350">
              <a:buAutoNum type="arabicPeriod"/>
            </a:pPr>
            <a:r>
              <a:rPr lang="en-AU" dirty="0" smtClean="0"/>
              <a:t>What type of attachment does she display?</a:t>
            </a:r>
          </a:p>
          <a:p>
            <a:pPr marL="514350" indent="-514350">
              <a:buAutoNum type="arabicPeriod"/>
            </a:pPr>
            <a:r>
              <a:rPr lang="en-AU" dirty="0" smtClean="0"/>
              <a:t>What is the link between Lisa’s type of attachment and her mother’s parenting style?</a:t>
            </a: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05273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/>
          <a:lstStyle/>
          <a:p>
            <a:r>
              <a:rPr lang="en-AU" dirty="0" smtClean="0"/>
              <a:t>Studying Emotional Development involves analysing emotions and feelings. How is everybody feeling today?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n-AU" dirty="0" smtClean="0"/>
              <a:t>What is it?</a:t>
            </a:r>
            <a:endParaRPr lang="en-AU" dirty="0"/>
          </a:p>
        </p:txBody>
      </p:sp>
      <p:pic>
        <p:nvPicPr>
          <p:cNvPr id="4" name="irc_mi" descr="http://hmphz.files.wordpress.com/2010/01/words1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b="1" dirty="0" smtClean="0"/>
              <a:t>For</a:t>
            </a:r>
            <a:r>
              <a:rPr lang="en-AU" dirty="0" smtClean="0"/>
              <a:t> </a:t>
            </a:r>
            <a:r>
              <a:rPr lang="en-AU" b="1" dirty="0" smtClean="0"/>
              <a:t>experiment two:</a:t>
            </a:r>
          </a:p>
          <a:p>
            <a:pPr marL="514350" indent="-514350">
              <a:buAutoNum type="arabicPeriod"/>
            </a:pPr>
            <a:endParaRPr lang="en-AU" dirty="0" smtClean="0"/>
          </a:p>
          <a:p>
            <a:pPr marL="514350" indent="-514350">
              <a:buAutoNum type="arabicPeriod"/>
            </a:pPr>
            <a:r>
              <a:rPr lang="en-AU" dirty="0" smtClean="0"/>
              <a:t>How does Eva behave when her mother leaves the room?</a:t>
            </a:r>
          </a:p>
          <a:p>
            <a:pPr marL="514350" indent="-514350">
              <a:buAutoNum type="arabicPeriod"/>
            </a:pPr>
            <a:r>
              <a:rPr lang="en-AU" dirty="0" smtClean="0"/>
              <a:t>How else is Eva different from Lisa?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dirty="0" smtClean="0"/>
              <a:t>What type of attachment does Eva display?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dirty="0" smtClean="0"/>
              <a:t>What is the link between Lisa’s type of attachment and her mother’s parenting style? (Listen to what the psychologist in black suit and glasses have to say)</a:t>
            </a:r>
          </a:p>
          <a:p>
            <a:pPr marL="514350" indent="-514350">
              <a:buAutoNum type="arabicPeriod"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On your laptops go to YouTube and find a video of a child who demonstrates </a:t>
            </a:r>
          </a:p>
          <a:p>
            <a:pPr>
              <a:buNone/>
            </a:pPr>
            <a:r>
              <a:rPr lang="en-AU" dirty="0" smtClean="0"/>
              <a:t>	Ambivalent / Resistant attachment in relation to their caregiver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Individual Task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phases of the Strange Situation Test - Recap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022304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8 episodes, each one lasting about 3 minutes</a:t>
            </a:r>
          </a:p>
          <a:p>
            <a:pPr marL="971550" lvl="1" indent="-514350">
              <a:buFont typeface="+mj-lt"/>
              <a:buAutoNum type="arabicPeriod"/>
            </a:pPr>
            <a:endParaRPr lang="en-GB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Mother and baby enter room.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Mother sits and responds to infant if it wants attention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Stranger enters, talks to mother and gradually approaches baby. Mother leaves.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Stranger and baby together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Mother returns stranger leaves. When baby is settled, mother leaves again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Baby is alone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Stranger returns and is alone with baby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Mother returns and stranger leaves.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561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://www.positive-parenting-ally.com/images/attachment-styles-skema-verdana-photoshop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en-AU" u="sng" dirty="0" smtClean="0"/>
              <a:t>The stages of the Strange Situation Test – you also find this on p.190, Table 5.1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What do these key words mean to you in relation to Ainsworth’s Strange Situation Test?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b="1" dirty="0" smtClean="0">
                <a:solidFill>
                  <a:srgbClr val="002060"/>
                </a:solidFill>
              </a:rPr>
              <a:t>Stranger anxiety</a:t>
            </a:r>
          </a:p>
          <a:p>
            <a:pPr>
              <a:buNone/>
            </a:pPr>
            <a:r>
              <a:rPr lang="en-AU" b="1" dirty="0" smtClean="0">
                <a:solidFill>
                  <a:srgbClr val="002060"/>
                </a:solidFill>
              </a:rPr>
              <a:t>Separation anxiety</a:t>
            </a:r>
          </a:p>
          <a:p>
            <a:pPr>
              <a:buNone/>
            </a:pPr>
            <a:r>
              <a:rPr lang="en-AU" b="1" dirty="0" smtClean="0">
                <a:solidFill>
                  <a:srgbClr val="002060"/>
                </a:solidFill>
              </a:rPr>
              <a:t>Reunion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n-AU" dirty="0" smtClean="0"/>
          </a:p>
          <a:p>
            <a:pPr marL="514350" indent="-514350">
              <a:buNone/>
            </a:pPr>
            <a:r>
              <a:rPr lang="en-AU" dirty="0" smtClean="0"/>
              <a:t>3 people in each scenario.</a:t>
            </a:r>
          </a:p>
          <a:p>
            <a:pPr marL="514350" indent="-514350">
              <a:buAutoNum type="arabicPeriod"/>
            </a:pPr>
            <a:endParaRPr lang="en-AU" dirty="0" smtClean="0"/>
          </a:p>
          <a:p>
            <a:pPr marL="514350" indent="-514350">
              <a:buAutoNum type="arabicPeriod"/>
            </a:pPr>
            <a:r>
              <a:rPr lang="en-AU" dirty="0" smtClean="0"/>
              <a:t>Secure attachment</a:t>
            </a:r>
          </a:p>
          <a:p>
            <a:pPr marL="514350" indent="-514350">
              <a:buAutoNum type="arabicPeriod"/>
            </a:pPr>
            <a:r>
              <a:rPr lang="en-AU" dirty="0" smtClean="0"/>
              <a:t>Insecure avoidant attachment</a:t>
            </a:r>
          </a:p>
          <a:p>
            <a:pPr marL="514350" indent="-514350">
              <a:buAutoNum type="arabicPeriod"/>
            </a:pPr>
            <a:r>
              <a:rPr lang="en-AU" dirty="0" smtClean="0"/>
              <a:t>Insecure ambivalent/resistant attachment</a:t>
            </a:r>
          </a:p>
          <a:p>
            <a:pPr marL="514350" indent="-514350">
              <a:buAutoNum type="arabicPeriod"/>
            </a:pPr>
            <a:endParaRPr lang="en-AU" dirty="0" smtClean="0"/>
          </a:p>
          <a:p>
            <a:pPr marL="514350" indent="-514350">
              <a:buNone/>
            </a:pPr>
            <a:r>
              <a:rPr lang="en-AU" dirty="0" smtClean="0"/>
              <a:t>Before you perform, tell us who is the mother, who is the child and who is the stranger. 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Play – The Strange Situation Test</a:t>
            </a:r>
            <a:endParaRPr lang="en-A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b="1" dirty="0" smtClean="0"/>
              <a:t>Choose</a:t>
            </a:r>
            <a:r>
              <a:rPr lang="en-AU" dirty="0" smtClean="0"/>
              <a:t> to do this activity as </a:t>
            </a:r>
            <a:r>
              <a:rPr lang="en-AU" u="sng" dirty="0" smtClean="0"/>
              <a:t>a class discussion </a:t>
            </a:r>
            <a:r>
              <a:rPr lang="en-AU" b="1" dirty="0" smtClean="0"/>
              <a:t>OR</a:t>
            </a:r>
            <a:r>
              <a:rPr lang="en-AU" dirty="0" smtClean="0"/>
              <a:t> </a:t>
            </a:r>
            <a:r>
              <a:rPr lang="en-AU" u="sng" dirty="0" smtClean="0"/>
              <a:t>write the answers </a:t>
            </a:r>
            <a:r>
              <a:rPr lang="en-AU" dirty="0" smtClean="0"/>
              <a:t>in your notebook.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b="1" dirty="0" smtClean="0"/>
          </a:p>
          <a:p>
            <a:pPr>
              <a:buNone/>
            </a:pPr>
            <a:r>
              <a:rPr lang="en-AU" b="1" dirty="0" smtClean="0"/>
              <a:t>2 groups </a:t>
            </a:r>
            <a:r>
              <a:rPr lang="en-AU" dirty="0" smtClean="0"/>
              <a:t>– group </a:t>
            </a:r>
            <a:r>
              <a:rPr lang="en-AU" b="1" dirty="0" smtClean="0"/>
              <a:t>1</a:t>
            </a:r>
            <a:r>
              <a:rPr lang="en-AU" dirty="0" smtClean="0"/>
              <a:t> discusses the five points 		  with the teacher</a:t>
            </a:r>
          </a:p>
          <a:p>
            <a:pPr>
              <a:buNone/>
            </a:pPr>
            <a:r>
              <a:rPr lang="en-AU" dirty="0" smtClean="0"/>
              <a:t>			- group </a:t>
            </a:r>
            <a:r>
              <a:rPr lang="en-AU" b="1" dirty="0" smtClean="0"/>
              <a:t>2</a:t>
            </a:r>
            <a:r>
              <a:rPr lang="en-AU" dirty="0" smtClean="0"/>
              <a:t> writes the answers in the 	           notebook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Textbook p. 191, L.A. 5.8 </a:t>
            </a:r>
            <a:endParaRPr lang="en-AU" dirty="0"/>
          </a:p>
        </p:txBody>
      </p:sp>
      <p:sp>
        <p:nvSpPr>
          <p:cNvPr id="4" name="Down Arrow 3"/>
          <p:cNvSpPr/>
          <p:nvPr/>
        </p:nvSpPr>
        <p:spPr>
          <a:xfrm>
            <a:off x="4211960" y="2564904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u="sng" dirty="0" smtClean="0"/>
          </a:p>
          <a:p>
            <a:pPr>
              <a:buNone/>
            </a:pPr>
            <a:endParaRPr lang="en-AU" u="sng" dirty="0" smtClean="0"/>
          </a:p>
          <a:p>
            <a:pPr>
              <a:buNone/>
            </a:pPr>
            <a:endParaRPr lang="en-AU" dirty="0" smtClean="0"/>
          </a:p>
          <a:p>
            <a:pPr>
              <a:buFontTx/>
              <a:buChar char="-"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How human attachments form </a:t>
            </a:r>
            <a:br>
              <a:rPr lang="en-AU" dirty="0" smtClean="0"/>
            </a:br>
            <a:r>
              <a:rPr lang="en-AU" dirty="0" smtClean="0"/>
              <a:t>(</a:t>
            </a:r>
            <a:r>
              <a:rPr lang="en-AU" dirty="0" err="1" smtClean="0"/>
              <a:t>Bowlby’s</a:t>
            </a:r>
            <a:r>
              <a:rPr lang="en-AU" dirty="0" smtClean="0"/>
              <a:t> view)</a:t>
            </a:r>
            <a:endParaRPr lang="en-AU" dirty="0"/>
          </a:p>
        </p:txBody>
      </p:sp>
      <p:pic>
        <p:nvPicPr>
          <p:cNvPr id="4" name="irc_mi" descr="http://3.bp.blogspot.com/__MR1JLtPauA/TK9ZAlb9isI/AAAAAAAAI14/beu1EtNDZ98/s1600/attachment+theory+word+clou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/>
          <a:lstStyle/>
          <a:p>
            <a:pPr>
              <a:buNone/>
            </a:pPr>
            <a:endParaRPr lang="en-AU" u="sng" dirty="0" smtClean="0"/>
          </a:p>
          <a:p>
            <a:pPr>
              <a:buNone/>
            </a:pPr>
            <a:r>
              <a:rPr lang="en-AU" u="sng" dirty="0" smtClean="0"/>
              <a:t>Multiply &amp; Merge activity </a:t>
            </a:r>
            <a:r>
              <a:rPr lang="en-AU" dirty="0" smtClean="0"/>
              <a:t>– p. 191-192</a:t>
            </a:r>
          </a:p>
          <a:p>
            <a:pPr>
              <a:buNone/>
            </a:pPr>
            <a:endParaRPr lang="en-AU" dirty="0" smtClean="0"/>
          </a:p>
          <a:p>
            <a:pPr marL="624078" indent="-514350">
              <a:buAutoNum type="arabicPeriod"/>
            </a:pPr>
            <a:r>
              <a:rPr lang="en-AU" dirty="0" smtClean="0"/>
              <a:t>Individually read the text on pp. 191 – 192 and choose </a:t>
            </a:r>
            <a:r>
              <a:rPr lang="en-AU" b="1" dirty="0" smtClean="0"/>
              <a:t>4</a:t>
            </a:r>
            <a:r>
              <a:rPr lang="en-AU" dirty="0" smtClean="0"/>
              <a:t> ideas/facts that you find most interesting / worth knowing.</a:t>
            </a:r>
          </a:p>
          <a:p>
            <a:pPr marL="624078" indent="-514350">
              <a:buAutoNum type="arabicPeriod"/>
            </a:pPr>
            <a:r>
              <a:rPr lang="en-AU" dirty="0" smtClean="0"/>
              <a:t>Pair up with someone else and negotiate your and their ideas down to a list of </a:t>
            </a:r>
            <a:r>
              <a:rPr lang="en-AU" b="1" dirty="0" smtClean="0"/>
              <a:t>4 </a:t>
            </a:r>
          </a:p>
          <a:p>
            <a:pPr marL="624078" indent="-514350">
              <a:buNone/>
            </a:pPr>
            <a:r>
              <a:rPr lang="en-AU" b="1" dirty="0" smtClean="0"/>
              <a:t>	</a:t>
            </a:r>
            <a:r>
              <a:rPr lang="en-AU" dirty="0" smtClean="0"/>
              <a:t>(8 ideas become 4)</a:t>
            </a:r>
          </a:p>
          <a:p>
            <a:pPr marL="624078" indent="-514350">
              <a:buAutoNum type="arabicPeriod" startAt="3"/>
            </a:pPr>
            <a:r>
              <a:rPr lang="en-AU" dirty="0" smtClean="0"/>
              <a:t>Each pair joins another pair to become a group of four and they negotiate their list (8 ideas) down to final </a:t>
            </a:r>
            <a:r>
              <a:rPr lang="en-AU" b="1" dirty="0" smtClean="0"/>
              <a:t>4</a:t>
            </a:r>
            <a:r>
              <a:rPr lang="en-AU" dirty="0" smtClean="0"/>
              <a:t> ideas/facts.</a:t>
            </a:r>
          </a:p>
          <a:p>
            <a:pPr marL="624078" indent="-514350">
              <a:buNone/>
            </a:pPr>
            <a:endParaRPr lang="en-AU" dirty="0" smtClean="0"/>
          </a:p>
          <a:p>
            <a:pPr marL="624078" indent="-514350">
              <a:buNone/>
            </a:pPr>
            <a:endParaRPr lang="en-AU" dirty="0" smtClean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Each group shares their 4 ideas to the class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What 4 ideas/facts did you find most interesting?</a:t>
            </a:r>
            <a:endParaRPr lang="en-AU" dirty="0"/>
          </a:p>
        </p:txBody>
      </p:sp>
      <p:pic>
        <p:nvPicPr>
          <p:cNvPr id="4" name="irc_mi" descr="http://t1.gstatic.com/images?q=tbn:ANd9GcTJx1p7SbNfalQ-5QJkGcumzUC9zv-w_6Inep6mDjkpawBadIurC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7372" y="1604645"/>
            <a:ext cx="5469255" cy="364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If we are to study emotions, we start from when we were little...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irc_mi" descr="http://weddingsbyvantage.com/blog/wp-content/uploads/Feeling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554461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381328"/>
          </a:xfrm>
        </p:spPr>
        <p:txBody>
          <a:bodyPr/>
          <a:lstStyle/>
          <a:p>
            <a:pPr>
              <a:buNone/>
            </a:pPr>
            <a:r>
              <a:rPr lang="en-AU" u="sng" dirty="0" smtClean="0"/>
              <a:t>The 4 facts I (Lucie) found most interesting... </a:t>
            </a:r>
          </a:p>
          <a:p>
            <a:pPr>
              <a:buNone/>
            </a:pPr>
            <a:endParaRPr lang="en-AU" dirty="0" smtClean="0"/>
          </a:p>
          <a:p>
            <a:pPr marL="624078" indent="-514350">
              <a:buAutoNum type="arabicPeriod"/>
            </a:pPr>
            <a:r>
              <a:rPr lang="en-AU" dirty="0" smtClean="0"/>
              <a:t>Attachment is a two-way relationship</a:t>
            </a:r>
          </a:p>
          <a:p>
            <a:pPr marL="624078" indent="-514350">
              <a:buAutoNum type="arabicPeriod"/>
            </a:pPr>
            <a:r>
              <a:rPr lang="en-AU" dirty="0" smtClean="0"/>
              <a:t>Sensitive/Critical period</a:t>
            </a:r>
          </a:p>
          <a:p>
            <a:pPr marL="624078" indent="-514350">
              <a:buAutoNum type="arabicPeriod"/>
            </a:pPr>
            <a:r>
              <a:rPr lang="en-AU" dirty="0" smtClean="0"/>
              <a:t>The impact of children who spent their childhood in orphanages with minimal physical contact with a carer -&gt; emotionally withdrawn and overwhelmed by interactions with other children later on</a:t>
            </a:r>
          </a:p>
          <a:p>
            <a:pPr marL="624078" indent="-514350">
              <a:buAutoNum type="arabicPeriod"/>
            </a:pPr>
            <a:r>
              <a:rPr lang="en-AU" dirty="0" smtClean="0"/>
              <a:t>Most contemporary psychologists do not agree with </a:t>
            </a:r>
            <a:r>
              <a:rPr lang="en-AU" dirty="0" err="1" smtClean="0"/>
              <a:t>Bowlby</a:t>
            </a:r>
            <a:r>
              <a:rPr lang="en-AU" dirty="0" smtClean="0"/>
              <a:t> that there is a sensitive</a:t>
            </a:r>
          </a:p>
          <a:p>
            <a:pPr marL="624078" indent="-514350">
              <a:buNone/>
            </a:pPr>
            <a:r>
              <a:rPr lang="en-AU" dirty="0" smtClean="0"/>
              <a:t>	period for human infant-caregiver attachment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pPr algn="ctr"/>
            <a:r>
              <a:rPr lang="en-AU" dirty="0" smtClean="0"/>
              <a:t>Welcome Back </a:t>
            </a:r>
            <a:r>
              <a:rPr lang="en-AU" dirty="0" smtClean="0">
                <a:sym typeface="Wingdings" pitchFamily="2" charset="2"/>
              </a:rPr>
              <a:t></a:t>
            </a:r>
            <a:endParaRPr lang="en-A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b="1" dirty="0" smtClean="0"/>
              <a:t>Task 1:</a:t>
            </a:r>
            <a:r>
              <a:rPr lang="en-AU" dirty="0" smtClean="0"/>
              <a:t> List </a:t>
            </a:r>
            <a:r>
              <a:rPr lang="en-AU" u="sng" dirty="0" smtClean="0"/>
              <a:t>at least 2 </a:t>
            </a:r>
            <a:r>
              <a:rPr lang="en-AU" dirty="0" smtClean="0"/>
              <a:t>characteristics of the </a:t>
            </a:r>
            <a:r>
              <a:rPr lang="en-AU" b="1" dirty="0" smtClean="0"/>
              <a:t>caregive</a:t>
            </a:r>
            <a:r>
              <a:rPr lang="en-AU" dirty="0" smtClean="0"/>
              <a:t>r that have an impact on forming an attachment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b="1" dirty="0" smtClean="0"/>
              <a:t>Task 2: </a:t>
            </a:r>
            <a:r>
              <a:rPr lang="en-AU" dirty="0" smtClean="0"/>
              <a:t>List </a:t>
            </a:r>
            <a:r>
              <a:rPr lang="en-AU" u="sng" dirty="0" smtClean="0"/>
              <a:t>at least 2 </a:t>
            </a:r>
            <a:r>
              <a:rPr lang="en-AU" dirty="0" smtClean="0"/>
              <a:t>characteristics of the </a:t>
            </a:r>
            <a:r>
              <a:rPr lang="en-AU" b="1" dirty="0" smtClean="0"/>
              <a:t>infant</a:t>
            </a:r>
            <a:r>
              <a:rPr lang="en-AU" dirty="0" smtClean="0"/>
              <a:t> that have an impact on forming an attachment</a:t>
            </a:r>
          </a:p>
          <a:p>
            <a:pPr>
              <a:buNone/>
            </a:pPr>
            <a:r>
              <a:rPr lang="en-AU" dirty="0" smtClean="0"/>
              <a:t> </a:t>
            </a:r>
          </a:p>
          <a:p>
            <a:pPr>
              <a:buNone/>
            </a:pPr>
            <a:endParaRPr lang="en-AU" dirty="0" smtClean="0">
              <a:sym typeface="Wingdings" pitchFamily="2" charset="2"/>
            </a:endParaRPr>
          </a:p>
          <a:p>
            <a:pPr>
              <a:buNone/>
            </a:pPr>
            <a:endParaRPr lang="en-AU" dirty="0" smtClean="0">
              <a:sym typeface="Wingdings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HW 1: Factors influencing attachment</a:t>
            </a:r>
            <a:br>
              <a:rPr lang="en-AU" dirty="0" smtClean="0"/>
            </a:br>
            <a:r>
              <a:rPr lang="en-AU" dirty="0" smtClean="0"/>
              <a:t>p. 193</a:t>
            </a:r>
            <a:endParaRPr lang="en-A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Individually complete this Worksheet that I just gave you – Activity 6.3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HW 2: Revision Worksheet</a:t>
            </a:r>
            <a:endParaRPr lang="en-A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 descr="http://shrdocs.com/pars_docs/refs/12/11101/img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AU" dirty="0" smtClean="0"/>
              <a:t>Watch this video</a:t>
            </a:r>
          </a:p>
          <a:p>
            <a:pPr>
              <a:buNone/>
            </a:pPr>
            <a:r>
              <a:rPr lang="en-AU" dirty="0" smtClean="0">
                <a:hlinkClick r:id="rId2"/>
              </a:rPr>
              <a:t>http://www.youtube.com/watch?v=ME2wmFunCjU</a:t>
            </a:r>
            <a:r>
              <a:rPr lang="en-AU" dirty="0" smtClean="0"/>
              <a:t> </a:t>
            </a:r>
          </a:p>
          <a:p>
            <a:pPr>
              <a:buNone/>
            </a:pPr>
            <a:r>
              <a:rPr lang="en-AU" u="sng" dirty="0" smtClean="0"/>
              <a:t>Discuss in your groups:</a:t>
            </a:r>
          </a:p>
          <a:p>
            <a:pPr marL="624078" indent="-514350">
              <a:buAutoNum type="arabicPeriod"/>
            </a:pPr>
            <a:r>
              <a:rPr lang="en-AU" dirty="0" smtClean="0"/>
              <a:t>What did you find most disturbing?</a:t>
            </a:r>
          </a:p>
          <a:p>
            <a:pPr marL="624078" indent="-514350">
              <a:buAutoNum type="arabicPeriod"/>
            </a:pPr>
            <a:r>
              <a:rPr lang="en-AU" dirty="0" smtClean="0"/>
              <a:t>Why did Beth want to hurt her brother and her adoptive parents?</a:t>
            </a:r>
          </a:p>
          <a:p>
            <a:pPr marL="624078" indent="-514350">
              <a:buAutoNum type="arabicPeriod"/>
            </a:pPr>
            <a:r>
              <a:rPr lang="en-AU" dirty="0" smtClean="0"/>
              <a:t>What type of attachment may have she developed?</a:t>
            </a:r>
          </a:p>
          <a:p>
            <a:pPr marL="624078" indent="-514350">
              <a:buAutoNum type="arabicPeriod"/>
            </a:pPr>
            <a:r>
              <a:rPr lang="en-AU" dirty="0" smtClean="0"/>
              <a:t>What was the research method in this study?</a:t>
            </a:r>
          </a:p>
          <a:p>
            <a:pPr marL="624078" indent="-514350">
              <a:buAutoNum type="arabicPeriod"/>
            </a:pPr>
            <a:r>
              <a:rPr lang="en-AU" dirty="0" smtClean="0"/>
              <a:t>What were the characteristics of Beth’s biological father?</a:t>
            </a:r>
          </a:p>
          <a:p>
            <a:pPr marL="624078" indent="-514350">
              <a:buAutoNum type="arabicPeriod"/>
            </a:pPr>
            <a:r>
              <a:rPr lang="en-AU" dirty="0" smtClean="0"/>
              <a:t>What were the characteristics of Beth?</a:t>
            </a:r>
          </a:p>
          <a:p>
            <a:pPr marL="624078" indent="-514350">
              <a:buAutoNum type="arabicPeriod"/>
            </a:pPr>
            <a:r>
              <a:rPr lang="en-AU" dirty="0" smtClean="0"/>
              <a:t>What may be the long-term consequences for Beth when she grows older and why?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en-AU" dirty="0" smtClean="0"/>
              <a:t>Child of Rage</a:t>
            </a:r>
            <a:endParaRPr lang="en-A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u="sng" dirty="0" smtClean="0"/>
              <a:t>Harlow’s experiments on attachment in monkeys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Last topic in this chapter on Emotional Development</a:t>
            </a:r>
            <a:endParaRPr lang="en-AU" dirty="0"/>
          </a:p>
        </p:txBody>
      </p:sp>
      <p:pic>
        <p:nvPicPr>
          <p:cNvPr id="4" name="irc_mi" descr="http://pages.uoregon.edu/adoption/images/pgillus/HarryHarlow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36912"/>
            <a:ext cx="43204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u="sng" dirty="0" smtClean="0"/>
              <a:t>Words that you may not know:</a:t>
            </a:r>
          </a:p>
          <a:p>
            <a:pPr>
              <a:buNone/>
            </a:pPr>
            <a:r>
              <a:rPr lang="en-AU" b="1" dirty="0" smtClean="0"/>
              <a:t>Surrogate</a:t>
            </a:r>
            <a:r>
              <a:rPr lang="en-AU" dirty="0" smtClean="0"/>
              <a:t> = anything which substitutes for or</a:t>
            </a:r>
          </a:p>
          <a:p>
            <a:pPr>
              <a:buNone/>
            </a:pPr>
            <a:r>
              <a:rPr lang="en-AU" dirty="0" smtClean="0"/>
              <a:t>plays the part of something</a:t>
            </a:r>
          </a:p>
          <a:p>
            <a:pPr>
              <a:buNone/>
            </a:pPr>
            <a:r>
              <a:rPr lang="en-AU" dirty="0" smtClean="0"/>
              <a:t>else. 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u="sng" dirty="0" smtClean="0"/>
              <a:t/>
            </a:r>
            <a:br>
              <a:rPr lang="en-AU" u="sng" dirty="0" smtClean="0"/>
            </a:br>
            <a:r>
              <a:rPr lang="en-AU" u="sng" dirty="0" smtClean="0"/>
              <a:t>Harlow’s experiments on attachment in monkeys</a:t>
            </a:r>
            <a:br>
              <a:rPr lang="en-AU" u="sng" dirty="0" smtClean="0"/>
            </a:br>
            <a:endParaRPr lang="en-AU" dirty="0"/>
          </a:p>
        </p:txBody>
      </p:sp>
      <p:pic>
        <p:nvPicPr>
          <p:cNvPr id="4" name="irc_mi" descr="http://www1.appstate.edu/%7Ekms/classes/psy3202/images/harlow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584" y="3291339"/>
            <a:ext cx="3744416" cy="356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AU" u="sng" dirty="0" smtClean="0"/>
              <a:t>Largest  Words:</a:t>
            </a:r>
            <a:r>
              <a:rPr lang="en-AU" dirty="0" smtClean="0"/>
              <a:t>		</a:t>
            </a:r>
            <a:r>
              <a:rPr lang="en-AU" u="sng" dirty="0" smtClean="0"/>
              <a:t>Middle-size Words:</a:t>
            </a:r>
          </a:p>
          <a:p>
            <a:pPr>
              <a:buNone/>
            </a:pPr>
            <a:r>
              <a:rPr lang="en-AU" dirty="0" smtClean="0"/>
              <a:t>Monkeys			Attachment</a:t>
            </a:r>
          </a:p>
          <a:p>
            <a:pPr>
              <a:buNone/>
            </a:pPr>
            <a:r>
              <a:rPr lang="en-AU" dirty="0" smtClean="0"/>
              <a:t>Mother			Monkey</a:t>
            </a:r>
          </a:p>
          <a:p>
            <a:pPr>
              <a:buNone/>
            </a:pPr>
            <a:r>
              <a:rPr lang="en-AU" dirty="0" smtClean="0"/>
              <a:t>Cloth			Normally</a:t>
            </a:r>
          </a:p>
          <a:p>
            <a:pPr>
              <a:buNone/>
            </a:pPr>
            <a:r>
              <a:rPr lang="en-AU" dirty="0" smtClean="0"/>
              <a:t>Mothers			Surrogate</a:t>
            </a:r>
          </a:p>
          <a:p>
            <a:pPr>
              <a:buNone/>
            </a:pPr>
            <a:r>
              <a:rPr lang="en-AU" dirty="0" smtClean="0"/>
              <a:t>Wire				Experiments</a:t>
            </a:r>
          </a:p>
          <a:p>
            <a:pPr>
              <a:buNone/>
            </a:pPr>
            <a:r>
              <a:rPr lang="en-AU" dirty="0" smtClean="0"/>
              <a:t>Infant			Period</a:t>
            </a:r>
          </a:p>
          <a:p>
            <a:pPr>
              <a:buNone/>
            </a:pPr>
            <a:r>
              <a:rPr lang="en-AU" dirty="0" smtClean="0"/>
              <a:t>Deprivation		Critical	</a:t>
            </a:r>
          </a:p>
          <a:p>
            <a:pPr>
              <a:buNone/>
            </a:pPr>
            <a:r>
              <a:rPr lang="en-AU" dirty="0" smtClean="0"/>
              <a:t>Object			Response</a:t>
            </a:r>
          </a:p>
          <a:p>
            <a:pPr>
              <a:buNone/>
            </a:pPr>
            <a:r>
              <a:rPr lang="en-AU" dirty="0" smtClean="0"/>
              <a:t>Harlow			Found</a:t>
            </a:r>
          </a:p>
          <a:p>
            <a:pPr>
              <a:buNone/>
            </a:pPr>
            <a:r>
              <a:rPr lang="en-AU" dirty="0" smtClean="0"/>
              <a:t>					Stress</a:t>
            </a:r>
          </a:p>
          <a:p>
            <a:pPr>
              <a:buNone/>
            </a:pPr>
            <a:r>
              <a:rPr lang="en-AU" dirty="0" smtClean="0"/>
              <a:t>					Bare</a:t>
            </a:r>
          </a:p>
          <a:p>
            <a:pPr>
              <a:buNone/>
            </a:pPr>
            <a:r>
              <a:rPr lang="en-AU" dirty="0" smtClean="0"/>
              <a:t>					Must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Key Words – Predict what the topic is about</a:t>
            </a:r>
            <a:endParaRPr lang="en-A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AU" dirty="0" smtClean="0">
                <a:hlinkClick r:id="rId2"/>
              </a:rPr>
              <a:t>http://www.youtube.com/watch?v=_O60TYAIgC4</a:t>
            </a:r>
            <a:r>
              <a:rPr lang="en-AU" dirty="0" smtClean="0"/>
              <a:t> 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>
                <a:hlinkClick r:id="rId3"/>
              </a:rPr>
              <a:t>http://www.youtube.com/watch?v=hsA5Sec6dAI</a:t>
            </a:r>
            <a:r>
              <a:rPr lang="en-AU" dirty="0" smtClean="0"/>
              <a:t> 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b="1" dirty="0" smtClean="0"/>
              <a:t>Textbook – p. 195, 196  - What is this topic about?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1. Individually highlight in your text</a:t>
            </a:r>
          </a:p>
          <a:p>
            <a:pPr>
              <a:buFontTx/>
              <a:buChar char="-"/>
            </a:pPr>
            <a:r>
              <a:rPr lang="en-AU" u="sng" dirty="0" smtClean="0"/>
              <a:t>Main ideas in the passage </a:t>
            </a:r>
            <a:endParaRPr lang="en-AU" u="sng" dirty="0" smtClean="0"/>
          </a:p>
          <a:p>
            <a:pPr>
              <a:buFontTx/>
              <a:buChar char="-"/>
            </a:pPr>
            <a:r>
              <a:rPr lang="en-AU" u="sng" dirty="0" smtClean="0"/>
              <a:t>Information that You find interesting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2. </a:t>
            </a:r>
            <a:r>
              <a:rPr lang="en-AU" dirty="0" smtClean="0"/>
              <a:t>Compare and discuss in: </a:t>
            </a:r>
          </a:p>
          <a:p>
            <a:pPr>
              <a:buNone/>
            </a:pPr>
            <a:r>
              <a:rPr lang="en-AU" dirty="0" smtClean="0"/>
              <a:t>Pair </a:t>
            </a:r>
            <a:r>
              <a:rPr lang="en-AU" dirty="0" smtClean="0"/>
              <a:t>– Square – Write down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AU" dirty="0" smtClean="0"/>
              <a:t>Videos on this topic: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.... And the first think we look at is </a:t>
            </a:r>
          </a:p>
          <a:p>
            <a:pPr>
              <a:buNone/>
            </a:pPr>
            <a:endParaRPr lang="en-AU" dirty="0" smtClean="0"/>
          </a:p>
          <a:p>
            <a:pPr algn="ctr">
              <a:buNone/>
            </a:pPr>
            <a:r>
              <a:rPr lang="en-AU" sz="8800" dirty="0" smtClean="0"/>
              <a:t>ATTACHMENT</a:t>
            </a:r>
            <a:endParaRPr lang="en-AU" sz="8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/>
          <a:lstStyle/>
          <a:p>
            <a:pPr>
              <a:buFontTx/>
              <a:buChar char="-"/>
            </a:pPr>
            <a:endParaRPr lang="en-AU" b="1" dirty="0" smtClean="0"/>
          </a:p>
          <a:p>
            <a:pPr>
              <a:buFontTx/>
              <a:buChar char="-"/>
            </a:pPr>
            <a:r>
              <a:rPr lang="en-AU" b="1" dirty="0" smtClean="0"/>
              <a:t>1. Condition:</a:t>
            </a:r>
          </a:p>
          <a:p>
            <a:pPr>
              <a:buNone/>
            </a:pPr>
            <a:endParaRPr lang="en-AU" dirty="0" smtClean="0"/>
          </a:p>
          <a:p>
            <a:pPr>
              <a:buFontTx/>
              <a:buChar char="-"/>
            </a:pPr>
            <a:r>
              <a:rPr lang="en-AU" dirty="0" smtClean="0"/>
              <a:t>Cloth surrogate mother with feeding bottle</a:t>
            </a:r>
          </a:p>
          <a:p>
            <a:pPr>
              <a:buFontTx/>
              <a:buChar char="-"/>
            </a:pPr>
            <a:r>
              <a:rPr lang="en-AU" dirty="0" smtClean="0"/>
              <a:t>Wire surrogate mother with feeding bottle</a:t>
            </a:r>
          </a:p>
          <a:p>
            <a:pPr>
              <a:buFontTx/>
              <a:buChar char="-"/>
            </a:pPr>
            <a:endParaRPr lang="en-AU" dirty="0" smtClean="0"/>
          </a:p>
          <a:p>
            <a:pPr>
              <a:buNone/>
            </a:pPr>
            <a:r>
              <a:rPr lang="en-AU" u="sng" dirty="0" smtClean="0"/>
              <a:t>Conclusion: </a:t>
            </a:r>
            <a:r>
              <a:rPr lang="en-AU" dirty="0" smtClean="0"/>
              <a:t>the infant monkey spent around 15 hrs a day in contact with the </a:t>
            </a:r>
            <a:r>
              <a:rPr lang="en-AU" b="1" dirty="0" smtClean="0"/>
              <a:t>cloth</a:t>
            </a:r>
            <a:r>
              <a:rPr lang="en-AU" dirty="0" smtClean="0"/>
              <a:t> surrogate mother.</a:t>
            </a:r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- 2 surrogate mothers</a:t>
            </a:r>
            <a:br>
              <a:rPr lang="en-AU" dirty="0" smtClean="0"/>
            </a:br>
            <a:r>
              <a:rPr lang="en-AU" dirty="0" smtClean="0"/>
              <a:t>- Infant monkey separated from its birth mother </a:t>
            </a:r>
            <a:endParaRPr lang="en-A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AU" b="1" dirty="0" smtClean="0"/>
              <a:t>2. Condition:</a:t>
            </a:r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r>
              <a:rPr lang="en-AU" dirty="0" smtClean="0"/>
              <a:t>Cloth surrogate mother </a:t>
            </a:r>
            <a:r>
              <a:rPr lang="en-AU" b="1" dirty="0" smtClean="0"/>
              <a:t>without</a:t>
            </a:r>
            <a:r>
              <a:rPr lang="en-AU" dirty="0" smtClean="0"/>
              <a:t> feeding bottle</a:t>
            </a:r>
          </a:p>
          <a:p>
            <a:pPr>
              <a:buFontTx/>
              <a:buChar char="-"/>
            </a:pPr>
            <a:r>
              <a:rPr lang="en-AU" dirty="0" smtClean="0"/>
              <a:t>Wire surrogate mother </a:t>
            </a:r>
            <a:r>
              <a:rPr lang="en-AU" b="1" dirty="0" smtClean="0"/>
              <a:t>with</a:t>
            </a:r>
            <a:r>
              <a:rPr lang="en-AU" dirty="0" smtClean="0"/>
              <a:t> feeding bottle</a:t>
            </a:r>
          </a:p>
          <a:p>
            <a:pPr>
              <a:buFontTx/>
              <a:buChar char="-"/>
            </a:pPr>
            <a:endParaRPr lang="en-AU" dirty="0" smtClean="0"/>
          </a:p>
          <a:p>
            <a:pPr>
              <a:buNone/>
            </a:pPr>
            <a:r>
              <a:rPr lang="en-AU" u="sng" dirty="0" smtClean="0"/>
              <a:t>Conclusion: </a:t>
            </a:r>
            <a:r>
              <a:rPr lang="en-AU" dirty="0" smtClean="0"/>
              <a:t>The infant monkey still preferred the </a:t>
            </a:r>
            <a:r>
              <a:rPr lang="en-AU" b="1" dirty="0" smtClean="0"/>
              <a:t>cloth</a:t>
            </a:r>
            <a:r>
              <a:rPr lang="en-AU" dirty="0" smtClean="0"/>
              <a:t> surrogate mother and used the wire surrogate mother only to be fed.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/>
          <a:lstStyle/>
          <a:p>
            <a:pPr>
              <a:buFontTx/>
              <a:buChar char="-"/>
            </a:pPr>
            <a:r>
              <a:rPr lang="en-AU" b="1" dirty="0" smtClean="0"/>
              <a:t>3. Condition:</a:t>
            </a:r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r>
              <a:rPr lang="en-AU" dirty="0" smtClean="0"/>
              <a:t>Cloth surrogate mother </a:t>
            </a:r>
            <a:r>
              <a:rPr lang="en-AU" b="1" dirty="0" smtClean="0"/>
              <a:t>without</a:t>
            </a:r>
            <a:r>
              <a:rPr lang="en-AU" dirty="0" smtClean="0"/>
              <a:t> feeding bottle</a:t>
            </a:r>
          </a:p>
          <a:p>
            <a:pPr>
              <a:buFontTx/>
              <a:buChar char="-"/>
            </a:pPr>
            <a:r>
              <a:rPr lang="en-AU" dirty="0" smtClean="0"/>
              <a:t>Wire surrogate mother </a:t>
            </a:r>
            <a:r>
              <a:rPr lang="en-AU" b="1" dirty="0" smtClean="0"/>
              <a:t>with</a:t>
            </a:r>
            <a:r>
              <a:rPr lang="en-AU" dirty="0" smtClean="0"/>
              <a:t> feeding bottle</a:t>
            </a:r>
          </a:p>
          <a:p>
            <a:pPr>
              <a:buFontTx/>
              <a:buChar char="-"/>
            </a:pPr>
            <a:r>
              <a:rPr lang="en-AU" dirty="0" smtClean="0"/>
              <a:t>The monkey is being purposefully frightened by the experimenter</a:t>
            </a:r>
          </a:p>
          <a:p>
            <a:pPr>
              <a:buFontTx/>
              <a:buChar char="-"/>
            </a:pPr>
            <a:endParaRPr lang="en-AU" dirty="0" smtClean="0"/>
          </a:p>
          <a:p>
            <a:pPr>
              <a:buNone/>
            </a:pPr>
            <a:r>
              <a:rPr lang="en-AU" u="sng" dirty="0" smtClean="0"/>
              <a:t>Conclusion: </a:t>
            </a:r>
            <a:r>
              <a:rPr lang="en-AU" dirty="0" smtClean="0"/>
              <a:t>The infant monkey sought and found comfort in the </a:t>
            </a:r>
            <a:r>
              <a:rPr lang="en-AU" b="1" dirty="0" smtClean="0"/>
              <a:t>cloth</a:t>
            </a:r>
            <a:r>
              <a:rPr lang="en-AU" dirty="0" smtClean="0"/>
              <a:t> surrogate mother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AU" b="1" dirty="0" smtClean="0"/>
              <a:t>4. Condition:</a:t>
            </a:r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r>
              <a:rPr lang="en-AU" dirty="0" smtClean="0"/>
              <a:t>The infant monkey has been completely isolated, without any kind of mother (surrogate or biological)</a:t>
            </a:r>
          </a:p>
          <a:p>
            <a:pPr>
              <a:buFontTx/>
              <a:buChar char="-"/>
            </a:pPr>
            <a:r>
              <a:rPr lang="en-AU" dirty="0" smtClean="0"/>
              <a:t>The monkey is being purposefully frightened by the experimenter</a:t>
            </a:r>
          </a:p>
          <a:p>
            <a:pPr>
              <a:buFontTx/>
              <a:buChar char="-"/>
            </a:pPr>
            <a:r>
              <a:rPr lang="en-AU" dirty="0" smtClean="0"/>
              <a:t>Both cloth and wire surrogate mothers are present after monkey has been frightened</a:t>
            </a:r>
          </a:p>
          <a:p>
            <a:pPr>
              <a:buFontTx/>
              <a:buChar char="-"/>
            </a:pPr>
            <a:endParaRPr lang="en-AU" dirty="0" smtClean="0"/>
          </a:p>
          <a:p>
            <a:pPr>
              <a:buNone/>
            </a:pPr>
            <a:r>
              <a:rPr lang="en-AU" u="sng" dirty="0" smtClean="0"/>
              <a:t>Conclusion: </a:t>
            </a:r>
            <a:r>
              <a:rPr lang="en-AU" dirty="0" smtClean="0"/>
              <a:t>the infant monkey is in his own world, withdrawn, doesn’t seek comfort in any surrogate mother – a little bit like Beth, The child of rage</a:t>
            </a:r>
          </a:p>
          <a:p>
            <a:pPr>
              <a:buFontTx/>
              <a:buChar char="-"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Share with the class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1. What was the nature of Harlow’s experiments with monkeys in relation to attachment?</a:t>
            </a:r>
            <a:br>
              <a:rPr lang="en-AU" dirty="0" smtClean="0"/>
            </a:b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smtClean="0"/>
              <a:t>2. Can Harlow’s conclusions be generalised to human infant attachment?</a:t>
            </a:r>
            <a:br>
              <a:rPr lang="en-AU" dirty="0" smtClean="0"/>
            </a:br>
            <a:endParaRPr lang="en-A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was the nature of attachment in this experiment?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686800" cy="4281339"/>
          </a:xfrm>
        </p:spPr>
        <p:txBody>
          <a:bodyPr/>
          <a:lstStyle/>
          <a:p>
            <a:pPr>
              <a:buNone/>
            </a:pPr>
            <a:r>
              <a:rPr lang="en-AU" b="1" dirty="0" smtClean="0">
                <a:solidFill>
                  <a:srgbClr val="00B050"/>
                </a:solidFill>
              </a:rPr>
              <a:t>Nourishment</a:t>
            </a:r>
            <a:r>
              <a:rPr lang="en-AU" sz="3600" b="1" dirty="0" smtClean="0">
                <a:solidFill>
                  <a:srgbClr val="00B050"/>
                </a:solidFill>
              </a:rPr>
              <a:t> </a:t>
            </a:r>
            <a:r>
              <a:rPr lang="en-AU" sz="3600" b="1" dirty="0" smtClean="0"/>
              <a:t> </a:t>
            </a:r>
            <a:r>
              <a:rPr lang="en-AU" b="1" dirty="0" smtClean="0"/>
              <a:t>          vs.         </a:t>
            </a:r>
            <a:r>
              <a:rPr lang="en-AU" b="1" dirty="0" smtClean="0">
                <a:solidFill>
                  <a:srgbClr val="7030A0"/>
                </a:solidFill>
              </a:rPr>
              <a:t>Comfort/Security</a:t>
            </a:r>
          </a:p>
          <a:p>
            <a:pPr>
              <a:buNone/>
            </a:pPr>
            <a:endParaRPr lang="en-AU" b="1" dirty="0" smtClean="0"/>
          </a:p>
          <a:p>
            <a:pPr>
              <a:buNone/>
            </a:pPr>
            <a:endParaRPr lang="en-AU" b="1" dirty="0"/>
          </a:p>
          <a:p>
            <a:pPr>
              <a:buNone/>
            </a:pPr>
            <a:endParaRPr lang="en-AU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AU" b="1" dirty="0" smtClean="0">
                <a:solidFill>
                  <a:srgbClr val="00B050"/>
                </a:solidFill>
              </a:rPr>
              <a:t>Physical bond           </a:t>
            </a:r>
            <a:r>
              <a:rPr lang="en-AU" b="1" dirty="0" smtClean="0"/>
              <a:t>vs.          </a:t>
            </a:r>
            <a:r>
              <a:rPr lang="en-AU" b="1" dirty="0" smtClean="0">
                <a:solidFill>
                  <a:srgbClr val="7030A0"/>
                </a:solidFill>
              </a:rPr>
              <a:t>Psychological bond</a:t>
            </a:r>
          </a:p>
          <a:p>
            <a:pPr>
              <a:buNone/>
            </a:pPr>
            <a:endParaRPr lang="en-AU" b="1" dirty="0">
              <a:solidFill>
                <a:srgbClr val="7030A0"/>
              </a:solidFill>
            </a:endParaRPr>
          </a:p>
          <a:p>
            <a:pPr>
              <a:buNone/>
            </a:pPr>
            <a:endParaRPr lang="en-AU" b="1" dirty="0">
              <a:solidFill>
                <a:srgbClr val="7030A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475656" y="2564904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Down Arrow 4"/>
          <p:cNvSpPr/>
          <p:nvPr/>
        </p:nvSpPr>
        <p:spPr>
          <a:xfrm>
            <a:off x="6444208" y="2564904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3419872" y="4797152"/>
            <a:ext cx="1512168" cy="115212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248472"/>
          </a:xfrm>
        </p:spPr>
        <p:txBody>
          <a:bodyPr/>
          <a:lstStyle/>
          <a:p>
            <a:pPr marL="624078" indent="-514350">
              <a:buAutoNum type="arabicPeriod"/>
            </a:pPr>
            <a:r>
              <a:rPr lang="en-AU" dirty="0" smtClean="0"/>
              <a:t>Individually read the text on pp. 197-198 and choose </a:t>
            </a:r>
            <a:r>
              <a:rPr lang="en-AU" b="1" dirty="0" smtClean="0"/>
              <a:t>4</a:t>
            </a:r>
            <a:r>
              <a:rPr lang="en-AU" dirty="0" smtClean="0"/>
              <a:t> ideas/facts that you find most interesting / worth knowing.</a:t>
            </a:r>
          </a:p>
          <a:p>
            <a:pPr marL="624078" indent="-514350">
              <a:buAutoNum type="arabicPeriod"/>
            </a:pPr>
            <a:r>
              <a:rPr lang="en-AU" dirty="0" smtClean="0"/>
              <a:t>Pair up with someone else and negotiate your and their ideas down to a list of </a:t>
            </a:r>
            <a:r>
              <a:rPr lang="en-AU" b="1" dirty="0" smtClean="0"/>
              <a:t>4 </a:t>
            </a:r>
          </a:p>
          <a:p>
            <a:pPr marL="624078" indent="-514350">
              <a:buNone/>
            </a:pPr>
            <a:r>
              <a:rPr lang="en-AU" b="1" dirty="0" smtClean="0"/>
              <a:t>	</a:t>
            </a:r>
            <a:r>
              <a:rPr lang="en-AU" dirty="0" smtClean="0"/>
              <a:t>(8 ideas become 4)</a:t>
            </a:r>
          </a:p>
          <a:p>
            <a:pPr marL="624078" indent="-514350">
              <a:buAutoNum type="arabicPeriod" startAt="3"/>
            </a:pPr>
            <a:r>
              <a:rPr lang="en-AU" dirty="0" smtClean="0"/>
              <a:t>Each pair joins another pair to become a group of four and they negotiate their list (8 ideas) down to final </a:t>
            </a:r>
            <a:r>
              <a:rPr lang="en-AU" b="1" dirty="0" smtClean="0"/>
              <a:t>4</a:t>
            </a:r>
            <a:r>
              <a:rPr lang="en-AU" dirty="0" smtClean="0"/>
              <a:t> ideas/facts.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en-AU" dirty="0" smtClean="0"/>
              <a:t>Other animal experiments by Harlow</a:t>
            </a:r>
            <a:endParaRPr lang="en-A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In your groups, answer the following questions: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What were the Independent and Dependent Variables in these experiments?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AU" dirty="0" smtClean="0"/>
              <a:t>In your groups, answer the following questions: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What were the Independent and Dependent Variables in these experiments?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IV = The time that the monkeys spent isolated in cages (3months / 6months / 12 months)</a:t>
            </a:r>
          </a:p>
          <a:p>
            <a:pPr>
              <a:buNone/>
            </a:pPr>
            <a:r>
              <a:rPr lang="en-AU" dirty="0" smtClean="0"/>
              <a:t>DV = The type of behaviour (slightly distressed, moderately distressed, very distressed) that the monkeys displayed after being released into the company of normally reared monkeys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P. 199 – L.A 5.13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In pairs prepare an interview between a journalist and Harry Harlow on the topic of attachment.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Oral presentation</a:t>
            </a:r>
            <a:endParaRPr lang="en-A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Think-Pair-Share: Brainstorm the term “ATTACHMENT” What is it?? 2 minutes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ATTACHMENT</a:t>
            </a:r>
            <a:endParaRPr lang="en-AU" dirty="0"/>
          </a:p>
        </p:txBody>
      </p:sp>
      <p:pic>
        <p:nvPicPr>
          <p:cNvPr id="4" name="irc_mi" descr="http://images.elephantjournal.com/wp-content/uploads/2011/06/ShowYourFeelings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20888"/>
            <a:ext cx="3312368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/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endParaRPr lang="en-AU" dirty="0" smtClean="0"/>
          </a:p>
          <a:p>
            <a:pPr>
              <a:buFontTx/>
              <a:buChar char="-"/>
            </a:pPr>
            <a:r>
              <a:rPr lang="en-AU" dirty="0" smtClean="0"/>
              <a:t>Psychological bond</a:t>
            </a:r>
          </a:p>
          <a:p>
            <a:pPr>
              <a:buFontTx/>
              <a:buChar char="-"/>
            </a:pPr>
            <a:r>
              <a:rPr lang="en-AU" dirty="0" smtClean="0"/>
              <a:t>First described by psychologist John </a:t>
            </a:r>
            <a:r>
              <a:rPr lang="en-AU" dirty="0" err="1" smtClean="0"/>
              <a:t>Bowlby</a:t>
            </a:r>
            <a:r>
              <a:rPr lang="en-AU" dirty="0" smtClean="0"/>
              <a:t>, nowadays described as ‘the tendency of infants to form an emotional bond to another person, usually their main caregiver’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Attachment – definitions (p.184)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Psychologists believe that the attachments formed during </a:t>
            </a:r>
            <a:r>
              <a:rPr lang="en-AU" u="sng" dirty="0" smtClean="0"/>
              <a:t>infancy</a:t>
            </a:r>
            <a:r>
              <a:rPr lang="en-AU" dirty="0" smtClean="0"/>
              <a:t> – particularly in the </a:t>
            </a:r>
            <a:r>
              <a:rPr lang="en-AU" b="1" dirty="0" smtClean="0"/>
              <a:t>first 12 months</a:t>
            </a:r>
            <a:r>
              <a:rPr lang="en-AU" dirty="0" smtClean="0"/>
              <a:t> of life – has a considerable influence on a person’s emotional development throughout the life.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study ATTACHMENT??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1233</TotalTime>
  <Words>2183</Words>
  <Application>Microsoft Office PowerPoint</Application>
  <PresentationFormat>On-screen Show (4:3)</PresentationFormat>
  <Paragraphs>382</Paragraphs>
  <Slides>69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Concourse</vt:lpstr>
      <vt:lpstr> Area’s of development that influence stages in the lifespan.</vt:lpstr>
      <vt:lpstr>EMOTIONAL  DEVELOPMENT</vt:lpstr>
      <vt:lpstr>What is it?</vt:lpstr>
      <vt:lpstr>What is it?</vt:lpstr>
      <vt:lpstr>Slide 5</vt:lpstr>
      <vt:lpstr>Slide 6</vt:lpstr>
      <vt:lpstr>ATTACHMENT</vt:lpstr>
      <vt:lpstr>   Attachment – definitions (p.184)  </vt:lpstr>
      <vt:lpstr>Why study ATTACHMENT??</vt:lpstr>
      <vt:lpstr>Slide 10</vt:lpstr>
      <vt:lpstr>  Bowlby thought that 4 things need to be present for a strong, solid and safe attachment to form: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Is it true that infants’ main/primary attachment figure is their mother?</vt:lpstr>
      <vt:lpstr>Bowlby’s controversial idea was that:</vt:lpstr>
      <vt:lpstr>Possible Indicators of Attachment</vt:lpstr>
      <vt:lpstr>Recap Quiz from last lesson:</vt:lpstr>
      <vt:lpstr>Slide 26</vt:lpstr>
      <vt:lpstr>Slide 27</vt:lpstr>
      <vt:lpstr>Slide 28</vt:lpstr>
      <vt:lpstr>Slide 29</vt:lpstr>
      <vt:lpstr>Slide 30</vt:lpstr>
      <vt:lpstr>Types of Attachment (Mary Ainsworth)</vt:lpstr>
      <vt:lpstr>Secure attachment</vt:lpstr>
      <vt:lpstr>Insecure attachment</vt:lpstr>
      <vt:lpstr>Insecure attachment</vt:lpstr>
      <vt:lpstr>Slide 35</vt:lpstr>
      <vt:lpstr>Did you know...????</vt:lpstr>
      <vt:lpstr>The Strange Situation Test</vt:lpstr>
      <vt:lpstr>         Your tasks</vt:lpstr>
      <vt:lpstr>Slide 39</vt:lpstr>
      <vt:lpstr>Slide 40</vt:lpstr>
      <vt:lpstr>Individual Task</vt:lpstr>
      <vt:lpstr>The phases of the Strange Situation Test - Recap</vt:lpstr>
      <vt:lpstr>Slide 43</vt:lpstr>
      <vt:lpstr>Slide 44</vt:lpstr>
      <vt:lpstr>Play – The Strange Situation Test</vt:lpstr>
      <vt:lpstr>Textbook p. 191, L.A. 5.8 </vt:lpstr>
      <vt:lpstr>How human attachments form  (Bowlby’s view)</vt:lpstr>
      <vt:lpstr>Slide 48</vt:lpstr>
      <vt:lpstr>What 4 ideas/facts did you find most interesting?</vt:lpstr>
      <vt:lpstr>Slide 50</vt:lpstr>
      <vt:lpstr>Welcome Back </vt:lpstr>
      <vt:lpstr>HW 1: Factors influencing attachment p. 193</vt:lpstr>
      <vt:lpstr>HW 2: Revision Worksheet</vt:lpstr>
      <vt:lpstr>Slide 54</vt:lpstr>
      <vt:lpstr>Child of Rage</vt:lpstr>
      <vt:lpstr>Last topic in this chapter on Emotional Development</vt:lpstr>
      <vt:lpstr> Harlow’s experiments on attachment in monkeys </vt:lpstr>
      <vt:lpstr>Key Words – Predict what the topic is about</vt:lpstr>
      <vt:lpstr>Videos on this topic:</vt:lpstr>
      <vt:lpstr>- 2 surrogate mothers - Infant monkey separated from its birth mother </vt:lpstr>
      <vt:lpstr>Slide 61</vt:lpstr>
      <vt:lpstr>Slide 62</vt:lpstr>
      <vt:lpstr>Slide 63</vt:lpstr>
      <vt:lpstr>Share with the class  1. What was the nature of Harlow’s experiments with monkeys in relation to attachment?   2. Can Harlow’s conclusions be generalised to human infant attachment? </vt:lpstr>
      <vt:lpstr>What was the nature of attachment in this experiment?</vt:lpstr>
      <vt:lpstr>Other animal experiments by Harlow</vt:lpstr>
      <vt:lpstr>Slide 67</vt:lpstr>
      <vt:lpstr>Slide 68</vt:lpstr>
      <vt:lpstr>Oral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 DEVELOPMENT</dc:title>
  <dc:creator>Lucie</dc:creator>
  <cp:lastModifiedBy>Lucie</cp:lastModifiedBy>
  <cp:revision>169</cp:revision>
  <dcterms:created xsi:type="dcterms:W3CDTF">2013-05-10T04:58:58Z</dcterms:created>
  <dcterms:modified xsi:type="dcterms:W3CDTF">2013-05-21T09:30:45Z</dcterms:modified>
</cp:coreProperties>
</file>