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C3B64317-0B6F-441C-B13F-5A438F06A1C3}" type="datetimeFigureOut">
              <a:rPr lang="en-AU" smtClean="0"/>
              <a:pPr/>
              <a:t>11/03/2013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6C4FCC8-8F6B-4647-B715-7B51A30D5518}"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3B64317-0B6F-441C-B13F-5A438F06A1C3}" type="datetimeFigureOut">
              <a:rPr lang="en-AU" smtClean="0"/>
              <a:pPr/>
              <a:t>11/03/2013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6C4FCC8-8F6B-4647-B715-7B51A30D5518}"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3B64317-0B6F-441C-B13F-5A438F06A1C3}" type="datetimeFigureOut">
              <a:rPr lang="en-AU" smtClean="0"/>
              <a:pPr/>
              <a:t>11/03/2013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6C4FCC8-8F6B-4647-B715-7B51A30D5518}"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3B64317-0B6F-441C-B13F-5A438F06A1C3}" type="datetimeFigureOut">
              <a:rPr lang="en-AU" smtClean="0"/>
              <a:pPr/>
              <a:t>11/03/2013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6C4FCC8-8F6B-4647-B715-7B51A30D5518}"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B64317-0B6F-441C-B13F-5A438F06A1C3}" type="datetimeFigureOut">
              <a:rPr lang="en-AU" smtClean="0"/>
              <a:pPr/>
              <a:t>11/03/2013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6C4FCC8-8F6B-4647-B715-7B51A30D5518}"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C3B64317-0B6F-441C-B13F-5A438F06A1C3}" type="datetimeFigureOut">
              <a:rPr lang="en-AU" smtClean="0"/>
              <a:pPr/>
              <a:t>11/03/2013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6C4FCC8-8F6B-4647-B715-7B51A30D5518}"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C3B64317-0B6F-441C-B13F-5A438F06A1C3}" type="datetimeFigureOut">
              <a:rPr lang="en-AU" smtClean="0"/>
              <a:pPr/>
              <a:t>11/03/2013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6C4FCC8-8F6B-4647-B715-7B51A30D5518}"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C3B64317-0B6F-441C-B13F-5A438F06A1C3}" type="datetimeFigureOut">
              <a:rPr lang="en-AU" smtClean="0"/>
              <a:pPr/>
              <a:t>11/03/2013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6C4FCC8-8F6B-4647-B715-7B51A30D5518}"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B64317-0B6F-441C-B13F-5A438F06A1C3}" type="datetimeFigureOut">
              <a:rPr lang="en-AU" smtClean="0"/>
              <a:pPr/>
              <a:t>11/03/2013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6C4FCC8-8F6B-4647-B715-7B51A30D5518}"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B64317-0B6F-441C-B13F-5A438F06A1C3}" type="datetimeFigureOut">
              <a:rPr lang="en-AU" smtClean="0"/>
              <a:pPr/>
              <a:t>11/03/2013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6C4FCC8-8F6B-4647-B715-7B51A30D5518}"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B64317-0B6F-441C-B13F-5A438F06A1C3}" type="datetimeFigureOut">
              <a:rPr lang="en-AU" smtClean="0"/>
              <a:pPr/>
              <a:t>11/03/2013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6C4FCC8-8F6B-4647-B715-7B51A30D5518}"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alpha val="0"/>
              </a:srgbClr>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B64317-0B6F-441C-B13F-5A438F06A1C3}" type="datetimeFigureOut">
              <a:rPr lang="en-AU" smtClean="0"/>
              <a:pPr/>
              <a:t>11/03/2013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C4FCC8-8F6B-4647-B715-7B51A30D5518}"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BdpdUbW8vb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
            </a:r>
            <a:br>
              <a:rPr lang="en-AU" dirty="0" smtClean="0"/>
            </a:br>
            <a:r>
              <a:rPr lang="en-AU" dirty="0"/>
              <a:t/>
            </a:r>
            <a:br>
              <a:rPr lang="en-AU" dirty="0"/>
            </a:br>
            <a:r>
              <a:rPr lang="en-AU" dirty="0" smtClean="0"/>
              <a:t/>
            </a:r>
            <a:br>
              <a:rPr lang="en-AU" dirty="0" smtClean="0"/>
            </a:br>
            <a:r>
              <a:rPr lang="en-AU" dirty="0"/>
              <a:t/>
            </a:r>
            <a:br>
              <a:rPr lang="en-AU" dirty="0"/>
            </a:br>
            <a:r>
              <a:rPr lang="en-AU" dirty="0" smtClean="0"/>
              <a:t/>
            </a:r>
            <a:br>
              <a:rPr lang="en-AU" dirty="0" smtClean="0"/>
            </a:br>
            <a:r>
              <a:rPr lang="en-AU" dirty="0"/>
              <a:t/>
            </a:r>
            <a:br>
              <a:rPr lang="en-AU" dirty="0"/>
            </a:br>
            <a:r>
              <a:rPr lang="en-AU" dirty="0" smtClean="0"/>
              <a:t/>
            </a:r>
            <a:br>
              <a:rPr lang="en-AU" dirty="0" smtClean="0"/>
            </a:br>
            <a:r>
              <a:rPr lang="en-AU" dirty="0"/>
              <a:t/>
            </a:r>
            <a:br>
              <a:rPr lang="en-AU" dirty="0"/>
            </a:br>
            <a:r>
              <a:rPr lang="en-AU" dirty="0" smtClean="0"/>
              <a:t>Pro-social behaviour and factors influencing pro-social behaviour</a:t>
            </a:r>
            <a:br>
              <a:rPr lang="en-AU" dirty="0" smtClean="0"/>
            </a:br>
            <a:r>
              <a:rPr lang="en-AU" dirty="0"/>
              <a:t/>
            </a:r>
            <a:br>
              <a:rPr lang="en-AU" dirty="0"/>
            </a:br>
            <a:endParaRPr lang="en-AU" dirty="0"/>
          </a:p>
        </p:txBody>
      </p:sp>
      <p:sp>
        <p:nvSpPr>
          <p:cNvPr id="3" name="Content Placeholder 2"/>
          <p:cNvSpPr>
            <a:spLocks noGrp="1"/>
          </p:cNvSpPr>
          <p:nvPr>
            <p:ph idx="1"/>
          </p:nvPr>
        </p:nvSpPr>
        <p:spPr/>
        <p:txBody>
          <a:bodyPr/>
          <a:lstStyle/>
          <a:p>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Answer: </a:t>
            </a:r>
            <a:r>
              <a:rPr lang="en-AU" dirty="0" err="1" smtClean="0"/>
              <a:t>Hmmmm</a:t>
            </a:r>
            <a:r>
              <a:rPr lang="en-AU" dirty="0" smtClean="0"/>
              <a:t>... Probably not. Considering the neighbours got up, turned on the lights and had a look outside the window, what they would have seen would speak for itself. Or was the couple playing some sort of acting game...? With a tomato sauce? </a:t>
            </a:r>
            <a:r>
              <a:rPr lang="en-AU" dirty="0" err="1" smtClean="0"/>
              <a:t>Hmmmm</a:t>
            </a:r>
            <a:r>
              <a:rPr lang="en-AU" dirty="0" smtClean="0"/>
              <a:t>... Most likely not.</a:t>
            </a:r>
          </a:p>
          <a:p>
            <a:endParaRPr lang="en-A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Step 3: Taking responsibility for helping</a:t>
            </a:r>
          </a:p>
          <a:p>
            <a:endParaRPr lang="en-AU" dirty="0"/>
          </a:p>
          <a:p>
            <a:r>
              <a:rPr lang="en-AU" dirty="0" smtClean="0"/>
              <a:t>Was it the neighbour’s responsibility to help in some form? Call the police?</a:t>
            </a:r>
            <a:endParaRPr lang="en-A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Answer: They definitely should have helped since this was an emergency. Given that no one else was around on the street including actual police or a security guard. </a:t>
            </a:r>
          </a:p>
          <a:p>
            <a:endParaRPr lang="en-AU" dirty="0"/>
          </a:p>
          <a:p>
            <a:pPr>
              <a:buNone/>
            </a:pPr>
            <a:endParaRPr lang="en-A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We answered ‘yes’ to all three hypothetical situational factors that should promote willingness to help but our neighbours still didn’t do anything except having watched the terror.</a:t>
            </a:r>
          </a:p>
          <a:p>
            <a:endParaRPr lang="en-AU" dirty="0"/>
          </a:p>
          <a:p>
            <a:r>
              <a:rPr lang="en-AU" dirty="0" smtClean="0"/>
              <a:t>Why do you think that occurred?</a:t>
            </a:r>
            <a:endParaRPr lang="en-A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Yes, it is the </a:t>
            </a:r>
            <a:r>
              <a:rPr lang="en-AU" u="sng" dirty="0" smtClean="0"/>
              <a:t>bystander effect</a:t>
            </a:r>
            <a:r>
              <a:rPr lang="en-AU" dirty="0" smtClean="0"/>
              <a:t> – read p. 421 from “Darley and </a:t>
            </a:r>
            <a:r>
              <a:rPr lang="en-AU" dirty="0" err="1" smtClean="0"/>
              <a:t>Latane</a:t>
            </a:r>
            <a:r>
              <a:rPr lang="en-AU" dirty="0" smtClean="0"/>
              <a:t> (1968) hypothesised that...”</a:t>
            </a:r>
            <a:endParaRPr lang="en-A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u="sng" dirty="0" smtClean="0"/>
              <a:t>Social norms </a:t>
            </a:r>
            <a:r>
              <a:rPr lang="en-AU" dirty="0" smtClean="0"/>
              <a:t>influencing pro-social behaviour </a:t>
            </a:r>
            <a:endParaRPr lang="en-AU" dirty="0"/>
          </a:p>
        </p:txBody>
      </p:sp>
      <p:sp>
        <p:nvSpPr>
          <p:cNvPr id="3" name="Content Placeholder 2"/>
          <p:cNvSpPr>
            <a:spLocks noGrp="1"/>
          </p:cNvSpPr>
          <p:nvPr>
            <p:ph idx="1"/>
          </p:nvPr>
        </p:nvSpPr>
        <p:spPr/>
        <p:txBody>
          <a:bodyPr>
            <a:normAutofit/>
          </a:bodyPr>
          <a:lstStyle/>
          <a:p>
            <a:r>
              <a:rPr lang="en-AU" b="1" dirty="0" smtClean="0"/>
              <a:t>Reciprocity norm</a:t>
            </a:r>
          </a:p>
          <a:p>
            <a:pPr>
              <a:buFontTx/>
              <a:buChar char="-"/>
            </a:pPr>
            <a:r>
              <a:rPr lang="en-AU" dirty="0" smtClean="0"/>
              <a:t>Based on reciprocity principle</a:t>
            </a:r>
          </a:p>
          <a:p>
            <a:pPr>
              <a:buFontTx/>
              <a:buChar char="-"/>
            </a:pPr>
            <a:r>
              <a:rPr lang="en-AU" dirty="0" smtClean="0"/>
              <a:t>Unwritten rule that we should give what we receive or expect to receive (mutual help)</a:t>
            </a:r>
          </a:p>
          <a:p>
            <a:pPr>
              <a:buFontTx/>
              <a:buChar char="-"/>
            </a:pPr>
            <a:r>
              <a:rPr lang="en-AU" dirty="0" smtClean="0"/>
              <a:t>Example: you tutor your friend Maths and in return he will tutor you English</a:t>
            </a:r>
          </a:p>
          <a:p>
            <a:endParaRPr lang="en-AU" dirty="0"/>
          </a:p>
          <a:p>
            <a:endParaRPr lang="en-AU" dirty="0" smtClean="0"/>
          </a:p>
          <a:p>
            <a:endParaRPr lang="en-AU" dirty="0"/>
          </a:p>
          <a:p>
            <a:pPr>
              <a:buNone/>
            </a:pPr>
            <a:endParaRPr lang="en-A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a:xfrm>
            <a:off x="457200" y="260648"/>
            <a:ext cx="8229600" cy="5865515"/>
          </a:xfrm>
        </p:spPr>
        <p:txBody>
          <a:bodyPr>
            <a:normAutofit/>
          </a:bodyPr>
          <a:lstStyle/>
          <a:p>
            <a:r>
              <a:rPr lang="en-AU" b="1" dirty="0" smtClean="0"/>
              <a:t>Social responsibility norm</a:t>
            </a:r>
          </a:p>
          <a:p>
            <a:pPr>
              <a:buFontTx/>
              <a:buChar char="-"/>
            </a:pPr>
            <a:r>
              <a:rPr lang="en-AU" dirty="0" smtClean="0"/>
              <a:t>Prescribes that it is our social responsibility to help those in need</a:t>
            </a:r>
          </a:p>
          <a:p>
            <a:pPr>
              <a:buFontTx/>
              <a:buChar char="-"/>
            </a:pPr>
            <a:r>
              <a:rPr lang="en-AU" dirty="0" smtClean="0"/>
              <a:t>Examples: you give up your seat on a bus to a pregnant lady or a disabled person</a:t>
            </a:r>
          </a:p>
          <a:p>
            <a:pPr>
              <a:buFontTx/>
              <a:buChar char="-"/>
            </a:pPr>
            <a:r>
              <a:rPr lang="en-AU" dirty="0" smtClean="0"/>
              <a:t>We help people who need our help without expecting ANYTHING in return. </a:t>
            </a:r>
          </a:p>
          <a:p>
            <a:pPr>
              <a:buFontTx/>
              <a:buChar char="-"/>
            </a:pPr>
            <a:r>
              <a:rPr lang="en-AU" dirty="0" smtClean="0"/>
              <a:t>However we are selective and we often choose who we will help and who will be left without our help</a:t>
            </a:r>
          </a:p>
          <a:p>
            <a:pPr>
              <a:buFontTx/>
              <a:buChar char="-"/>
            </a:pPr>
            <a:endParaRPr lang="en-A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a:xfrm>
            <a:off x="457200" y="260648"/>
            <a:ext cx="8229600" cy="5865515"/>
          </a:xfrm>
        </p:spPr>
        <p:txBody>
          <a:bodyPr/>
          <a:lstStyle/>
          <a:p>
            <a:r>
              <a:rPr lang="en-AU" dirty="0" smtClean="0"/>
              <a:t>Usually we choose to help people who became victims of some sort such as fire, flood or robbery and this wasn’t their fault</a:t>
            </a:r>
          </a:p>
          <a:p>
            <a:r>
              <a:rPr lang="en-AU" dirty="0" smtClean="0"/>
              <a:t>Usually we choose not to help people if they are in some way responsible for bringing about their own problems, e.g. Because of their laziness, poor judgement, selfish reasons etc..</a:t>
            </a:r>
            <a:endParaRPr lang="en-A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u="sng" dirty="0" smtClean="0"/>
              <a:t>Personal factors </a:t>
            </a:r>
            <a:r>
              <a:rPr lang="en-AU" dirty="0" smtClean="0"/>
              <a:t>influencing pro-social behaviour </a:t>
            </a:r>
            <a:endParaRPr lang="en-AU" dirty="0"/>
          </a:p>
        </p:txBody>
      </p:sp>
      <p:sp>
        <p:nvSpPr>
          <p:cNvPr id="3" name="Content Placeholder 2"/>
          <p:cNvSpPr>
            <a:spLocks noGrp="1"/>
          </p:cNvSpPr>
          <p:nvPr>
            <p:ph idx="1"/>
          </p:nvPr>
        </p:nvSpPr>
        <p:spPr/>
        <p:txBody>
          <a:bodyPr/>
          <a:lstStyle/>
          <a:p>
            <a:r>
              <a:rPr lang="en-AU" dirty="0" smtClean="0"/>
              <a:t>Get in 3 groups</a:t>
            </a:r>
          </a:p>
          <a:p>
            <a:r>
              <a:rPr lang="en-AU" dirty="0" smtClean="0"/>
              <a:t>Group 1 studies </a:t>
            </a:r>
            <a:r>
              <a:rPr lang="en-AU" u="sng" dirty="0" smtClean="0"/>
              <a:t>Empathy</a:t>
            </a:r>
            <a:r>
              <a:rPr lang="en-AU" dirty="0" smtClean="0"/>
              <a:t>, group 2 studies </a:t>
            </a:r>
            <a:r>
              <a:rPr lang="en-AU" u="sng" dirty="0" smtClean="0"/>
              <a:t>Mood</a:t>
            </a:r>
            <a:r>
              <a:rPr lang="en-AU" dirty="0" smtClean="0"/>
              <a:t> and group 3 studies </a:t>
            </a:r>
            <a:r>
              <a:rPr lang="en-AU" u="sng" dirty="0" smtClean="0"/>
              <a:t>Competence</a:t>
            </a:r>
          </a:p>
          <a:p>
            <a:r>
              <a:rPr lang="en-AU" dirty="0" smtClean="0"/>
              <a:t>Use the provided sheet of paper as a source for creating </a:t>
            </a:r>
            <a:r>
              <a:rPr lang="en-AU" smtClean="0"/>
              <a:t>a poster and </a:t>
            </a:r>
            <a:r>
              <a:rPr lang="en-AU" dirty="0" smtClean="0"/>
              <a:t>write down important notes and key </a:t>
            </a:r>
            <a:r>
              <a:rPr lang="en-AU" smtClean="0"/>
              <a:t>research findings.</a:t>
            </a:r>
            <a:endParaRPr lang="en-AU" dirty="0" smtClean="0"/>
          </a:p>
          <a:p>
            <a:r>
              <a:rPr lang="en-AU" dirty="0" smtClean="0"/>
              <a:t>When finished, come as a whole group to present in front of the class.</a:t>
            </a:r>
            <a:endParaRPr lang="en-A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Now lest do some individual practice </a:t>
            </a:r>
            <a:r>
              <a:rPr lang="en-AU" dirty="0" smtClean="0">
                <a:sym typeface="Wingdings" pitchFamily="2" charset="2"/>
              </a:rPr>
              <a:t>  (p. 105 worksheet)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AU" dirty="0"/>
          </a:p>
        </p:txBody>
      </p:sp>
      <p:sp>
        <p:nvSpPr>
          <p:cNvPr id="3" name="Subtitle 2"/>
          <p:cNvSpPr>
            <a:spLocks noGrp="1"/>
          </p:cNvSpPr>
          <p:nvPr>
            <p:ph type="subTitle" idx="1"/>
          </p:nvPr>
        </p:nvSpPr>
        <p:spPr/>
        <p:txBody>
          <a:bodyPr/>
          <a:lstStyle/>
          <a:p>
            <a:endParaRPr lang="en-AU" dirty="0"/>
          </a:p>
        </p:txBody>
      </p:sp>
      <p:pic>
        <p:nvPicPr>
          <p:cNvPr id="4" name="il_fi" descr="http://www.colourbox.com/preview/3978408-137071-knife-with-blood-crime-a-murder-weapon.jpg"/>
          <p:cNvPicPr/>
          <p:nvPr/>
        </p:nvPicPr>
        <p:blipFill>
          <a:blip r:embed="rId2" cstate="print"/>
          <a:srcRect/>
          <a:stretch>
            <a:fillRect/>
          </a:stretch>
        </p:blipFill>
        <p:spPr bwMode="auto">
          <a:xfrm>
            <a:off x="2267744" y="692696"/>
            <a:ext cx="4572000" cy="3044825"/>
          </a:xfrm>
          <a:prstGeom prst="rect">
            <a:avLst/>
          </a:prstGeom>
          <a:noFill/>
          <a:ln w="9525">
            <a:noFill/>
            <a:miter lim="800000"/>
            <a:headEnd/>
            <a:tailEnd/>
          </a:ln>
        </p:spPr>
      </p:pic>
      <p:pic>
        <p:nvPicPr>
          <p:cNvPr id="5" name="il_fi" descr="http://graphicnovel.zachwhalen.net/sites/graphicnovel.zachwhalen.net/files/resize/imagecache/medium/Kitty%20Genovese-220x260.jpg"/>
          <p:cNvPicPr/>
          <p:nvPr/>
        </p:nvPicPr>
        <p:blipFill>
          <a:blip r:embed="rId3" cstate="print"/>
          <a:srcRect/>
          <a:stretch>
            <a:fillRect/>
          </a:stretch>
        </p:blipFill>
        <p:spPr bwMode="auto">
          <a:xfrm>
            <a:off x="3707904" y="4077072"/>
            <a:ext cx="2096135" cy="24758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Final competition quiz – get focused teams!</a:t>
            </a:r>
            <a:endParaRPr lang="en-AU" dirty="0"/>
          </a:p>
        </p:txBody>
      </p:sp>
      <p:sp>
        <p:nvSpPr>
          <p:cNvPr id="3" name="Content Placeholder 2"/>
          <p:cNvSpPr>
            <a:spLocks noGrp="1"/>
          </p:cNvSpPr>
          <p:nvPr>
            <p:ph idx="1"/>
          </p:nvPr>
        </p:nvSpPr>
        <p:spPr/>
        <p:txBody>
          <a:bodyPr/>
          <a:lstStyle/>
          <a:p>
            <a:pPr>
              <a:buNone/>
            </a:pPr>
            <a:r>
              <a:rPr lang="en-AU" dirty="0" smtClean="0"/>
              <a:t>For every question, choose the very best answer for that question. </a:t>
            </a:r>
            <a:endParaRPr lang="en-A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pPr marL="514350" indent="-514350">
              <a:buAutoNum type="arabicPeriod"/>
            </a:pPr>
            <a:r>
              <a:rPr lang="en-AU" dirty="0" smtClean="0"/>
              <a:t>True pro-social behaviour is:</a:t>
            </a:r>
          </a:p>
          <a:p>
            <a:pPr marL="514350" indent="-514350">
              <a:buNone/>
            </a:pPr>
            <a:endParaRPr lang="en-AU" dirty="0" smtClean="0"/>
          </a:p>
          <a:p>
            <a:pPr marL="514350" indent="-514350">
              <a:buAutoNum type="alphaLcParenR"/>
            </a:pPr>
            <a:r>
              <a:rPr lang="en-AU" dirty="0" smtClean="0"/>
              <a:t>Intentional</a:t>
            </a:r>
          </a:p>
          <a:p>
            <a:pPr marL="514350" indent="-514350">
              <a:buAutoNum type="alphaLcParenR"/>
            </a:pPr>
            <a:r>
              <a:rPr lang="en-AU" dirty="0" smtClean="0"/>
              <a:t>Non-intentional</a:t>
            </a:r>
          </a:p>
          <a:p>
            <a:pPr marL="514350" indent="-514350">
              <a:buAutoNum type="alphaLcParenR"/>
            </a:pPr>
            <a:r>
              <a:rPr lang="en-AU" dirty="0" smtClean="0"/>
              <a:t>Behaviour that fosters socialisation</a:t>
            </a:r>
          </a:p>
          <a:p>
            <a:pPr marL="514350" indent="-514350">
              <a:buAutoNum type="alphaLcParenR"/>
            </a:pPr>
            <a:r>
              <a:rPr lang="en-AU" dirty="0" smtClean="0"/>
              <a:t>Rare  </a:t>
            </a:r>
            <a:endParaRPr lang="en-A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836712"/>
            <a:ext cx="8229600" cy="5289451"/>
          </a:xfrm>
        </p:spPr>
        <p:txBody>
          <a:bodyPr/>
          <a:lstStyle/>
          <a:p>
            <a:pPr>
              <a:buNone/>
            </a:pPr>
            <a:r>
              <a:rPr lang="en-AU" dirty="0" smtClean="0"/>
              <a:t>2. Researcher(s) that conducted experiments to find out about circumstances involving Kitty </a:t>
            </a:r>
            <a:r>
              <a:rPr lang="en-AU" dirty="0" err="1" smtClean="0"/>
              <a:t>Genovese’s</a:t>
            </a:r>
            <a:r>
              <a:rPr lang="en-AU" dirty="0" smtClean="0"/>
              <a:t> murder and who identified situational factors </a:t>
            </a:r>
            <a:r>
              <a:rPr lang="en-AU" i="1" dirty="0" smtClean="0"/>
              <a:t>notice</a:t>
            </a:r>
            <a:r>
              <a:rPr lang="en-AU" dirty="0" smtClean="0"/>
              <a:t>, </a:t>
            </a:r>
            <a:r>
              <a:rPr lang="en-AU" i="1" dirty="0" smtClean="0"/>
              <a:t>interpret</a:t>
            </a:r>
            <a:r>
              <a:rPr lang="en-AU" dirty="0" smtClean="0"/>
              <a:t> and </a:t>
            </a:r>
            <a:r>
              <a:rPr lang="en-AU" i="1" dirty="0" smtClean="0"/>
              <a:t>responsibility</a:t>
            </a:r>
            <a:r>
              <a:rPr lang="en-AU" dirty="0" smtClean="0"/>
              <a:t> is/are:</a:t>
            </a:r>
          </a:p>
          <a:p>
            <a:pPr>
              <a:buNone/>
            </a:pPr>
            <a:r>
              <a:rPr lang="en-AU" dirty="0" smtClean="0"/>
              <a:t>a) Solomon Ash</a:t>
            </a:r>
          </a:p>
          <a:p>
            <a:pPr>
              <a:buNone/>
            </a:pPr>
            <a:r>
              <a:rPr lang="en-AU" dirty="0" smtClean="0"/>
              <a:t>b) </a:t>
            </a:r>
            <a:r>
              <a:rPr lang="en-AU" dirty="0" err="1" smtClean="0"/>
              <a:t>Latane</a:t>
            </a:r>
            <a:r>
              <a:rPr lang="en-AU" dirty="0" smtClean="0"/>
              <a:t> and Darley</a:t>
            </a:r>
          </a:p>
          <a:p>
            <a:pPr>
              <a:buNone/>
            </a:pPr>
            <a:r>
              <a:rPr lang="en-AU" dirty="0" smtClean="0"/>
              <a:t>c) Philip </a:t>
            </a:r>
            <a:r>
              <a:rPr lang="en-AU" dirty="0" err="1" smtClean="0"/>
              <a:t>Zimbardo</a:t>
            </a:r>
            <a:endParaRPr lang="en-AU" dirty="0" smtClean="0"/>
          </a:p>
          <a:p>
            <a:pPr>
              <a:buNone/>
            </a:pPr>
            <a:r>
              <a:rPr lang="en-AU" dirty="0" smtClean="0"/>
              <a:t>d) Jean Piaget</a:t>
            </a:r>
            <a:endParaRPr lang="en-A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dirty="0" smtClean="0"/>
              <a:t>3. When individuals are on their own, they are:</a:t>
            </a:r>
          </a:p>
          <a:p>
            <a:pPr>
              <a:buNone/>
            </a:pPr>
            <a:endParaRPr lang="en-AU" dirty="0" smtClean="0"/>
          </a:p>
          <a:p>
            <a:pPr marL="514350" indent="-514350">
              <a:buAutoNum type="alphaLcParenR"/>
            </a:pPr>
            <a:r>
              <a:rPr lang="en-AU" dirty="0" smtClean="0"/>
              <a:t>Quicker to notice ‘same’ or ‘usual’ than when they are in a group.</a:t>
            </a:r>
          </a:p>
          <a:p>
            <a:pPr marL="514350" indent="-514350">
              <a:buAutoNum type="alphaLcParenR"/>
            </a:pPr>
            <a:r>
              <a:rPr lang="en-AU" dirty="0" smtClean="0"/>
              <a:t>Quicker to notice ‘different’ or ‘unusual’ than when they are in a group.</a:t>
            </a:r>
          </a:p>
          <a:p>
            <a:pPr marL="514350" indent="-514350">
              <a:buAutoNum type="alphaLcParenR"/>
            </a:pPr>
            <a:r>
              <a:rPr lang="en-AU" dirty="0" smtClean="0"/>
              <a:t>More anxious to notice anything because they are on their own.</a:t>
            </a:r>
            <a:endParaRPr lang="en-A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0"/>
            <a:ext cx="8229600" cy="6126163"/>
          </a:xfrm>
        </p:spPr>
        <p:txBody>
          <a:bodyPr/>
          <a:lstStyle/>
          <a:p>
            <a:pPr>
              <a:buNone/>
            </a:pPr>
            <a:r>
              <a:rPr lang="en-AU" dirty="0" smtClean="0"/>
              <a:t>4. Research suggests that</a:t>
            </a:r>
          </a:p>
          <a:p>
            <a:pPr>
              <a:buNone/>
            </a:pPr>
            <a:endParaRPr lang="en-AU" dirty="0" smtClean="0"/>
          </a:p>
          <a:p>
            <a:pPr marL="514350" indent="-514350">
              <a:buAutoNum type="alphaLcParenR"/>
            </a:pPr>
            <a:r>
              <a:rPr lang="en-AU" dirty="0" smtClean="0"/>
              <a:t>The more ambiguous the situation, the more likely it is that help will be offered.</a:t>
            </a:r>
          </a:p>
          <a:p>
            <a:pPr marL="514350" indent="-514350">
              <a:buAutoNum type="alphaLcParenR"/>
            </a:pPr>
            <a:r>
              <a:rPr lang="en-AU" dirty="0" smtClean="0"/>
              <a:t>The less ambiguous the situation, the less likely it is that help will be offered.</a:t>
            </a:r>
          </a:p>
          <a:p>
            <a:pPr marL="514350" indent="-514350">
              <a:buAutoNum type="alphaLcParenR"/>
            </a:pPr>
            <a:r>
              <a:rPr lang="en-AU" dirty="0" smtClean="0"/>
              <a:t>The more ambiguous the situation, the less likely it is that help will be offered.</a:t>
            </a:r>
          </a:p>
          <a:p>
            <a:pPr marL="514350" indent="-514350">
              <a:buAutoNum type="alphaLcParenR"/>
            </a:pPr>
            <a:r>
              <a:rPr lang="en-AU" dirty="0" smtClean="0"/>
              <a:t>The less ambiguous the situation, the more likely it is that help will be offered.</a:t>
            </a:r>
          </a:p>
          <a:p>
            <a:pPr marL="514350" indent="-514350">
              <a:buAutoNum type="alphaLcParenR"/>
            </a:pPr>
            <a:r>
              <a:rPr lang="en-AU" dirty="0" smtClean="0"/>
              <a:t>c) and d)</a:t>
            </a:r>
            <a:endParaRPr lang="en-A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332656"/>
            <a:ext cx="8229600" cy="5793507"/>
          </a:xfrm>
        </p:spPr>
        <p:txBody>
          <a:bodyPr>
            <a:normAutofit lnSpcReduction="10000"/>
          </a:bodyPr>
          <a:lstStyle/>
          <a:p>
            <a:pPr>
              <a:buNone/>
            </a:pPr>
            <a:r>
              <a:rPr lang="en-AU" dirty="0" smtClean="0"/>
              <a:t>5. Darley and </a:t>
            </a:r>
            <a:r>
              <a:rPr lang="en-AU" dirty="0" err="1" smtClean="0"/>
              <a:t>Latane</a:t>
            </a:r>
            <a:r>
              <a:rPr lang="en-AU" dirty="0" smtClean="0"/>
              <a:t> (1968) hypothesised that the presence of other onlookers affects each individual’s sense of responsibility to take action. Consequently, no-one helps, in the mistaken belief that someone </a:t>
            </a:r>
            <a:r>
              <a:rPr lang="en-AU" smtClean="0"/>
              <a:t>else will </a:t>
            </a:r>
            <a:r>
              <a:rPr lang="en-AU" dirty="0" smtClean="0"/>
              <a:t>take on the responsibility for helping. The term is called:</a:t>
            </a:r>
          </a:p>
          <a:p>
            <a:pPr marL="514350" indent="-514350">
              <a:buAutoNum type="alphaLcParenR"/>
            </a:pPr>
            <a:r>
              <a:rPr lang="en-AU" dirty="0" smtClean="0"/>
              <a:t>The </a:t>
            </a:r>
            <a:r>
              <a:rPr lang="en-AU" dirty="0" err="1" smtClean="0"/>
              <a:t>frontstander</a:t>
            </a:r>
            <a:r>
              <a:rPr lang="en-AU" dirty="0" smtClean="0"/>
              <a:t> effect</a:t>
            </a:r>
          </a:p>
          <a:p>
            <a:pPr marL="514350" indent="-514350">
              <a:buAutoNum type="alphaLcParenR"/>
            </a:pPr>
            <a:r>
              <a:rPr lang="en-AU" dirty="0" smtClean="0"/>
              <a:t>The </a:t>
            </a:r>
            <a:r>
              <a:rPr lang="en-AU" dirty="0" err="1" smtClean="0"/>
              <a:t>awaystander</a:t>
            </a:r>
            <a:r>
              <a:rPr lang="en-AU" dirty="0" smtClean="0"/>
              <a:t> effect</a:t>
            </a:r>
          </a:p>
          <a:p>
            <a:pPr marL="514350" indent="-514350">
              <a:buAutoNum type="alphaLcParenR"/>
            </a:pPr>
            <a:r>
              <a:rPr lang="en-AU" dirty="0" smtClean="0"/>
              <a:t>The </a:t>
            </a:r>
            <a:r>
              <a:rPr lang="en-AU" dirty="0" err="1" smtClean="0"/>
              <a:t>upstander</a:t>
            </a:r>
            <a:r>
              <a:rPr lang="en-AU" dirty="0" smtClean="0"/>
              <a:t> effect</a:t>
            </a:r>
          </a:p>
          <a:p>
            <a:pPr marL="514350" indent="-514350">
              <a:buAutoNum type="alphaLcParenR"/>
            </a:pPr>
            <a:r>
              <a:rPr lang="en-AU" dirty="0" smtClean="0"/>
              <a:t>The bystander effect</a:t>
            </a:r>
            <a:endParaRPr lang="en-A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332656"/>
            <a:ext cx="8229600" cy="5793507"/>
          </a:xfrm>
        </p:spPr>
        <p:txBody>
          <a:bodyPr/>
          <a:lstStyle/>
          <a:p>
            <a:pPr>
              <a:buNone/>
            </a:pPr>
            <a:r>
              <a:rPr lang="en-AU" dirty="0" smtClean="0"/>
              <a:t>6. You are sitting in a tram full of people. An old lady is desperately looking for a seat but there is no one seat free to be found. You get up and give up your seat for the lady. Your decision has been influenced by the</a:t>
            </a:r>
          </a:p>
          <a:p>
            <a:pPr>
              <a:buNone/>
            </a:pPr>
            <a:endParaRPr lang="en-AU" dirty="0" smtClean="0"/>
          </a:p>
          <a:p>
            <a:pPr marL="514350" indent="-514350">
              <a:buAutoNum type="alphaLcParenR"/>
            </a:pPr>
            <a:r>
              <a:rPr lang="en-AU" dirty="0" smtClean="0"/>
              <a:t>Reciprocity norm</a:t>
            </a:r>
          </a:p>
          <a:p>
            <a:pPr marL="514350" indent="-514350">
              <a:buAutoNum type="alphaLcParenR"/>
            </a:pPr>
            <a:r>
              <a:rPr lang="en-AU" dirty="0" smtClean="0"/>
              <a:t>Personal responsibility norm</a:t>
            </a:r>
          </a:p>
          <a:p>
            <a:pPr marL="514350" indent="-514350">
              <a:buAutoNum type="alphaLcParenR"/>
            </a:pPr>
            <a:r>
              <a:rPr lang="en-AU" dirty="0" smtClean="0"/>
              <a:t>Empathy </a:t>
            </a:r>
          </a:p>
          <a:p>
            <a:pPr marL="514350" indent="-514350">
              <a:buAutoNum type="alphaLcParenR"/>
            </a:pPr>
            <a:r>
              <a:rPr lang="en-AU" dirty="0" smtClean="0"/>
              <a:t>Social responsibility norm</a:t>
            </a:r>
          </a:p>
          <a:p>
            <a:pPr marL="514350" indent="-514350">
              <a:buAutoNum type="alphaLcParenR"/>
            </a:pPr>
            <a:endParaRPr lang="en-A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a:xfrm>
            <a:off x="457200" y="404664"/>
            <a:ext cx="8229600" cy="5721499"/>
          </a:xfrm>
        </p:spPr>
        <p:txBody>
          <a:bodyPr>
            <a:normAutofit lnSpcReduction="10000"/>
          </a:bodyPr>
          <a:lstStyle/>
          <a:p>
            <a:pPr>
              <a:buNone/>
            </a:pPr>
            <a:r>
              <a:rPr lang="en-AU" dirty="0" smtClean="0"/>
              <a:t>7. You are at the beach and see a swimmer in the see calling out for help as he is drowning. You look around and see that there is no-one else around. You really want to help the victim but you realise you can’t swim yourself and you would probably drown. Your decision not to help has been influenced by your</a:t>
            </a:r>
          </a:p>
          <a:p>
            <a:pPr marL="514350" indent="-514350">
              <a:buAutoNum type="alphaLcParenR"/>
            </a:pPr>
            <a:r>
              <a:rPr lang="en-AU" dirty="0" smtClean="0"/>
              <a:t>Fear of swimming</a:t>
            </a:r>
          </a:p>
          <a:p>
            <a:pPr marL="514350" indent="-514350">
              <a:buAutoNum type="alphaLcParenR"/>
            </a:pPr>
            <a:r>
              <a:rPr lang="en-AU" dirty="0" smtClean="0"/>
              <a:t>Diffusion of responsibility</a:t>
            </a:r>
          </a:p>
          <a:p>
            <a:pPr marL="514350" indent="-514350">
              <a:buAutoNum type="alphaLcParenR"/>
            </a:pPr>
            <a:r>
              <a:rPr lang="en-AU" dirty="0" smtClean="0"/>
              <a:t>Competence of your swimming ability</a:t>
            </a:r>
          </a:p>
          <a:p>
            <a:pPr marL="514350" indent="-514350">
              <a:buAutoNum type="alphaLcParenR"/>
            </a:pPr>
            <a:r>
              <a:rPr lang="en-AU" dirty="0" smtClean="0"/>
              <a:t>Anxiety </a:t>
            </a:r>
            <a:endParaRPr lang="en-A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260648"/>
            <a:ext cx="8229600" cy="6408712"/>
          </a:xfrm>
        </p:spPr>
        <p:txBody>
          <a:bodyPr>
            <a:normAutofit fontScale="92500" lnSpcReduction="10000"/>
          </a:bodyPr>
          <a:lstStyle/>
          <a:p>
            <a:pPr>
              <a:buNone/>
            </a:pPr>
            <a:r>
              <a:rPr lang="en-AU" dirty="0" smtClean="0"/>
              <a:t>8. Batson (1995) believes that empathic people may help others in distress for egoistic or ‘selfish’ motives. This is because</a:t>
            </a:r>
          </a:p>
          <a:p>
            <a:pPr>
              <a:buNone/>
            </a:pPr>
            <a:endParaRPr lang="en-AU" dirty="0" smtClean="0"/>
          </a:p>
          <a:p>
            <a:pPr marL="514350" indent="-514350">
              <a:buAutoNum type="alphaLcParenR"/>
            </a:pPr>
            <a:r>
              <a:rPr lang="en-AU" dirty="0" smtClean="0"/>
              <a:t>They want to be admired and recognized by other people</a:t>
            </a:r>
          </a:p>
          <a:p>
            <a:pPr marL="514350" indent="-514350">
              <a:buAutoNum type="alphaLcParenR"/>
            </a:pPr>
            <a:r>
              <a:rPr lang="en-AU" dirty="0" smtClean="0"/>
              <a:t>They are distressed about someone else’s distress and want to relieve their own unpleasant feelings of distress</a:t>
            </a:r>
          </a:p>
          <a:p>
            <a:pPr marL="514350" indent="-514350">
              <a:buAutoNum type="alphaLcParenR"/>
            </a:pPr>
            <a:r>
              <a:rPr lang="en-AU" dirty="0" smtClean="0"/>
              <a:t>They anticipate that helping others will be reciprocated in time of their own need.</a:t>
            </a:r>
          </a:p>
          <a:p>
            <a:pPr marL="514350" indent="-514350">
              <a:buAutoNum type="alphaLcParenR"/>
            </a:pPr>
            <a:r>
              <a:rPr lang="en-AU" dirty="0" smtClean="0"/>
              <a:t>They expect to receive a reward from those who they helped.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188640"/>
            <a:ext cx="8229600" cy="5937523"/>
          </a:xfrm>
        </p:spPr>
        <p:txBody>
          <a:bodyPr>
            <a:noAutofit/>
          </a:bodyPr>
          <a:lstStyle/>
          <a:p>
            <a:r>
              <a:rPr lang="en-AU" sz="4000" dirty="0" smtClean="0"/>
              <a:t>Imagine it is 3:15 am and you are fast asleep. Suddenly you hear loud screaming that is coming from outside the house that wakes you up. The screaming belongs to a woman who is calling for help. She cries “Oh my god, he stabbed me! Please help me! Please help me! I am dying...” You get up, turn on the light and look outside the window. This is what you see.......</a:t>
            </a:r>
            <a:endParaRPr lang="en-AU"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What do you think you would do if you witnessed this murder?</a:t>
            </a:r>
          </a:p>
          <a:p>
            <a:r>
              <a:rPr lang="en-AU" dirty="0" smtClean="0"/>
              <a:t>Would you help? How?</a:t>
            </a:r>
          </a:p>
          <a:p>
            <a:endParaRPr lang="en-AU" dirty="0"/>
          </a:p>
          <a:p>
            <a:r>
              <a:rPr lang="en-AU" dirty="0" smtClean="0"/>
              <a:t>Lets see what really happened...</a:t>
            </a:r>
          </a:p>
          <a:p>
            <a:r>
              <a:rPr lang="en-AU" u="sng" dirty="0">
                <a:hlinkClick r:id="rId2"/>
              </a:rPr>
              <a:t>http://www.youtube.com/watch?v=BdpdUbW8vbw</a:t>
            </a:r>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Wow... Was this surprising to you?</a:t>
            </a:r>
          </a:p>
          <a:p>
            <a:endParaRPr lang="en-AU" dirty="0"/>
          </a:p>
          <a:p>
            <a:r>
              <a:rPr lang="en-AU" dirty="0" smtClean="0"/>
              <a:t>Kitty </a:t>
            </a:r>
            <a:r>
              <a:rPr lang="en-AU" dirty="0" err="1" smtClean="0"/>
              <a:t>Genovese’s</a:t>
            </a:r>
            <a:r>
              <a:rPr lang="en-AU" dirty="0" smtClean="0"/>
              <a:t> murder was an example of a mixture of Situational Factors that had an influence on pro-social behaviour -&gt; the willingness to help.</a:t>
            </a:r>
          </a:p>
          <a:p>
            <a:r>
              <a:rPr lang="en-AU" dirty="0" smtClean="0"/>
              <a:t>Have a quick look at other factors from a handout.</a:t>
            </a:r>
            <a:endParaRPr lang="en-A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Lets examine </a:t>
            </a:r>
            <a:r>
              <a:rPr lang="en-AU" u="sng" dirty="0" smtClean="0"/>
              <a:t>Situational factors </a:t>
            </a:r>
            <a:r>
              <a:rPr lang="en-AU" dirty="0" smtClean="0"/>
              <a:t>influencing pro-social behaviour first:</a:t>
            </a:r>
            <a:br>
              <a:rPr lang="en-AU" dirty="0" smtClean="0"/>
            </a:br>
            <a:endParaRPr lang="en-AU" dirty="0"/>
          </a:p>
        </p:txBody>
      </p:sp>
      <p:sp>
        <p:nvSpPr>
          <p:cNvPr id="3" name="Content Placeholder 2"/>
          <p:cNvSpPr>
            <a:spLocks noGrp="1"/>
          </p:cNvSpPr>
          <p:nvPr>
            <p:ph idx="1"/>
          </p:nvPr>
        </p:nvSpPr>
        <p:spPr/>
        <p:txBody>
          <a:bodyPr>
            <a:normAutofit/>
          </a:bodyPr>
          <a:lstStyle/>
          <a:p>
            <a:r>
              <a:rPr lang="en-AU" dirty="0" smtClean="0"/>
              <a:t>Get in groups of 3. Each student in each group will be reading ONE of the Situational factors from your textbook on pp. 419-421, e.g. </a:t>
            </a:r>
          </a:p>
          <a:p>
            <a:pPr>
              <a:buFontTx/>
              <a:buChar char="-"/>
            </a:pPr>
            <a:r>
              <a:rPr lang="en-AU" dirty="0" smtClean="0"/>
              <a:t>Noticing the Situation, </a:t>
            </a:r>
          </a:p>
          <a:p>
            <a:pPr>
              <a:buFontTx/>
              <a:buChar char="-"/>
            </a:pPr>
            <a:r>
              <a:rPr lang="en-AU" dirty="0" smtClean="0"/>
              <a:t>Interpreting the Situation, or </a:t>
            </a:r>
          </a:p>
          <a:p>
            <a:pPr>
              <a:buFontTx/>
              <a:buChar char="-"/>
            </a:pPr>
            <a:r>
              <a:rPr lang="en-AU" dirty="0" smtClean="0"/>
              <a:t>Taking responsibility for helping</a:t>
            </a:r>
          </a:p>
          <a:p>
            <a:pPr>
              <a:buNone/>
            </a:pPr>
            <a:r>
              <a:rPr lang="en-AU" dirty="0" smtClean="0"/>
              <a:t>After studying your topic, make notes and then co-teach your other colleagues in your group.</a:t>
            </a:r>
            <a:endParaRPr lang="en-A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1412776"/>
            <a:ext cx="8229600" cy="4713387"/>
          </a:xfrm>
        </p:spPr>
        <p:txBody>
          <a:bodyPr/>
          <a:lstStyle/>
          <a:p>
            <a:r>
              <a:rPr lang="en-AU" dirty="0" smtClean="0"/>
              <a:t>Now each student of a particular topic come in front of the class and share with us your knowledge about your topic including key terms, research findings and other relevant information. </a:t>
            </a:r>
            <a:endParaRPr lang="en-A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
            </a:r>
            <a:br>
              <a:rPr lang="en-AU" dirty="0" smtClean="0"/>
            </a:br>
            <a:r>
              <a:rPr lang="en-AU" dirty="0" smtClean="0"/>
              <a:t>Now we will analyse the murder situation..</a:t>
            </a:r>
            <a:br>
              <a:rPr lang="en-AU" dirty="0" smtClean="0"/>
            </a:br>
            <a:endParaRPr lang="en-AU" dirty="0"/>
          </a:p>
        </p:txBody>
      </p:sp>
      <p:sp>
        <p:nvSpPr>
          <p:cNvPr id="3" name="Content Placeholder 2"/>
          <p:cNvSpPr>
            <a:spLocks noGrp="1"/>
          </p:cNvSpPr>
          <p:nvPr>
            <p:ph idx="1"/>
          </p:nvPr>
        </p:nvSpPr>
        <p:spPr/>
        <p:txBody>
          <a:bodyPr/>
          <a:lstStyle/>
          <a:p>
            <a:r>
              <a:rPr lang="en-AU" dirty="0" smtClean="0"/>
              <a:t>Step 1: Noticing the situation</a:t>
            </a:r>
          </a:p>
          <a:p>
            <a:pPr>
              <a:buNone/>
            </a:pPr>
            <a:r>
              <a:rPr lang="en-AU" dirty="0" smtClean="0"/>
              <a:t>  </a:t>
            </a:r>
          </a:p>
          <a:p>
            <a:pPr>
              <a:buNone/>
            </a:pPr>
            <a:r>
              <a:rPr lang="en-AU" dirty="0" smtClean="0"/>
              <a:t>    Did the neighbours NOTICE the woman’s screaming ??</a:t>
            </a:r>
          </a:p>
          <a:p>
            <a:endParaRPr lang="en-A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Answer: Yes, they heard her. Her screaming was so laud that they woke up.</a:t>
            </a:r>
          </a:p>
          <a:p>
            <a:endParaRPr lang="en-AU" dirty="0"/>
          </a:p>
          <a:p>
            <a:r>
              <a:rPr lang="en-AU" dirty="0" smtClean="0"/>
              <a:t>Step 2: Interpreting the situation</a:t>
            </a:r>
          </a:p>
          <a:p>
            <a:endParaRPr lang="en-AU" dirty="0"/>
          </a:p>
          <a:p>
            <a:pPr>
              <a:buNone/>
            </a:pPr>
            <a:r>
              <a:rPr lang="en-AU" dirty="0" smtClean="0"/>
              <a:t>Was the situation ambiguous or unclear? (Was Kitty drunk, injured, ill, upset?)</a:t>
            </a:r>
          </a:p>
          <a:p>
            <a:endParaRPr lang="en-A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483</TotalTime>
  <Words>1222</Words>
  <Application>Microsoft Office PowerPoint</Application>
  <PresentationFormat>On-screen Show (4:3)</PresentationFormat>
  <Paragraphs>103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        Pro-social behaviour and factors influencing pro-social behaviour  </vt:lpstr>
      <vt:lpstr>Slide 2</vt:lpstr>
      <vt:lpstr>Slide 3</vt:lpstr>
      <vt:lpstr>Slide 4</vt:lpstr>
      <vt:lpstr>Slide 5</vt:lpstr>
      <vt:lpstr>Lets examine Situational factors influencing pro-social behaviour first: </vt:lpstr>
      <vt:lpstr>Slide 7</vt:lpstr>
      <vt:lpstr> Now we will analyse the murder situation.. </vt:lpstr>
      <vt:lpstr>Slide 9</vt:lpstr>
      <vt:lpstr>Slide 10</vt:lpstr>
      <vt:lpstr>Slide 11</vt:lpstr>
      <vt:lpstr>Slide 12</vt:lpstr>
      <vt:lpstr>Slide 13</vt:lpstr>
      <vt:lpstr>Slide 14</vt:lpstr>
      <vt:lpstr>Social norms influencing pro-social behaviour </vt:lpstr>
      <vt:lpstr>Slide 16</vt:lpstr>
      <vt:lpstr>Slide 17</vt:lpstr>
      <vt:lpstr>Personal factors influencing pro-social behaviour </vt:lpstr>
      <vt:lpstr>Slide 19</vt:lpstr>
      <vt:lpstr>Final competition quiz – get focused teams!</vt:lpstr>
      <vt:lpstr>Slide 21</vt:lpstr>
      <vt:lpstr>Slide 22</vt:lpstr>
      <vt:lpstr>Slide 23</vt:lpstr>
      <vt:lpstr>Slide 24</vt:lpstr>
      <vt:lpstr>Slide 25</vt:lpstr>
      <vt:lpstr>Slide 26</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Pro-social behaviour and factors influencing pro-social behaviour</dc:title>
  <dc:creator>Lucie</dc:creator>
  <cp:lastModifiedBy>Lucie</cp:lastModifiedBy>
  <cp:revision>43</cp:revision>
  <dcterms:created xsi:type="dcterms:W3CDTF">2012-08-14T10:20:21Z</dcterms:created>
  <dcterms:modified xsi:type="dcterms:W3CDTF">2013-03-11T08:11:26Z</dcterms:modified>
</cp:coreProperties>
</file>