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handoutMasterIdLst>
    <p:handoutMasterId r:id="rId67"/>
  </p:handoutMasterIdLst>
  <p:sldIdLst>
    <p:sldId id="256" r:id="rId2"/>
    <p:sldId id="258" r:id="rId3"/>
    <p:sldId id="257" r:id="rId4"/>
    <p:sldId id="259" r:id="rId5"/>
    <p:sldId id="260" r:id="rId6"/>
    <p:sldId id="261" r:id="rId7"/>
    <p:sldId id="262" r:id="rId8"/>
    <p:sldId id="263" r:id="rId9"/>
    <p:sldId id="266" r:id="rId10"/>
    <p:sldId id="267" r:id="rId11"/>
    <p:sldId id="268" r:id="rId12"/>
    <p:sldId id="269" r:id="rId13"/>
    <p:sldId id="270" r:id="rId14"/>
    <p:sldId id="271" r:id="rId15"/>
    <p:sldId id="273" r:id="rId16"/>
    <p:sldId id="272" r:id="rId17"/>
    <p:sldId id="279" r:id="rId18"/>
    <p:sldId id="280" r:id="rId19"/>
    <p:sldId id="281" r:id="rId20"/>
    <p:sldId id="282" r:id="rId21"/>
    <p:sldId id="283" r:id="rId22"/>
    <p:sldId id="284" r:id="rId23"/>
    <p:sldId id="285" r:id="rId24"/>
    <p:sldId id="286" r:id="rId25"/>
    <p:sldId id="287" r:id="rId26"/>
    <p:sldId id="274" r:id="rId27"/>
    <p:sldId id="275" r:id="rId28"/>
    <p:sldId id="276" r:id="rId29"/>
    <p:sldId id="277" r:id="rId30"/>
    <p:sldId id="288" r:id="rId31"/>
    <p:sldId id="290" r:id="rId32"/>
    <p:sldId id="289" r:id="rId33"/>
    <p:sldId id="291" r:id="rId34"/>
    <p:sldId id="292" r:id="rId35"/>
    <p:sldId id="293"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9" r:id="rId59"/>
    <p:sldId id="318" r:id="rId60"/>
    <p:sldId id="320" r:id="rId61"/>
    <p:sldId id="321" r:id="rId62"/>
    <p:sldId id="322" r:id="rId63"/>
    <p:sldId id="323" r:id="rId64"/>
    <p:sldId id="324" r:id="rId65"/>
  </p:sldIdLst>
  <p:sldSz cx="9144000" cy="6858000" type="screen4x3"/>
  <p:notesSz cx="10001250" cy="6877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1B9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9E9809-B1AD-49DB-8F14-5FFED01380FE}"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AU"/>
        </a:p>
      </dgm:t>
    </dgm:pt>
    <dgm:pt modelId="{A928C1BE-2C3F-4A64-A075-64FEA0CC2DA7}">
      <dgm:prSet phldrT="[Text]"/>
      <dgm:spPr/>
      <dgm:t>
        <a:bodyPr/>
        <a:lstStyle/>
        <a:p>
          <a:r>
            <a:rPr lang="en-AU" dirty="0" smtClean="0"/>
            <a:t>Experimental </a:t>
          </a:r>
          <a:r>
            <a:rPr lang="en-AU" dirty="0" err="1" smtClean="0"/>
            <a:t>condtion</a:t>
          </a:r>
          <a:endParaRPr lang="en-AU" dirty="0" smtClean="0"/>
        </a:p>
        <a:p>
          <a:r>
            <a:rPr lang="en-AU" dirty="0" smtClean="0"/>
            <a:t>IV present</a:t>
          </a:r>
          <a:endParaRPr lang="en-AU" dirty="0"/>
        </a:p>
      </dgm:t>
    </dgm:pt>
    <dgm:pt modelId="{95230624-8CEE-4D69-AB0A-96A37C0AB5AA}" type="parTrans" cxnId="{E5B9BE6B-C6B8-4FAA-925E-49C6EC94D121}">
      <dgm:prSet/>
      <dgm:spPr/>
      <dgm:t>
        <a:bodyPr/>
        <a:lstStyle/>
        <a:p>
          <a:endParaRPr lang="en-AU"/>
        </a:p>
      </dgm:t>
    </dgm:pt>
    <dgm:pt modelId="{50BDAFC1-E43A-4BA2-824F-65A5E0C5AF0D}" type="sibTrans" cxnId="{E5B9BE6B-C6B8-4FAA-925E-49C6EC94D121}">
      <dgm:prSet/>
      <dgm:spPr/>
      <dgm:t>
        <a:bodyPr/>
        <a:lstStyle/>
        <a:p>
          <a:endParaRPr lang="en-AU"/>
        </a:p>
      </dgm:t>
    </dgm:pt>
    <dgm:pt modelId="{36AD1B3D-0282-4E15-9345-862478EEE0A0}">
      <dgm:prSet phldrT="[Text]"/>
      <dgm:spPr/>
      <dgm:t>
        <a:bodyPr/>
        <a:lstStyle/>
        <a:p>
          <a:r>
            <a:rPr lang="en-AU" dirty="0" smtClean="0"/>
            <a:t>Measure effect on DV</a:t>
          </a:r>
        </a:p>
        <a:p>
          <a:endParaRPr lang="en-AU" dirty="0"/>
        </a:p>
      </dgm:t>
    </dgm:pt>
    <dgm:pt modelId="{9C48DC59-5A00-41C7-A9CE-C1DDA9AFBB92}" type="parTrans" cxnId="{7E45D5E8-9918-4A65-88CC-AC38FA539B91}">
      <dgm:prSet/>
      <dgm:spPr/>
      <dgm:t>
        <a:bodyPr/>
        <a:lstStyle/>
        <a:p>
          <a:endParaRPr lang="en-AU"/>
        </a:p>
      </dgm:t>
    </dgm:pt>
    <dgm:pt modelId="{52181AD1-FB86-4869-9415-3D38FE0194CA}" type="sibTrans" cxnId="{7E45D5E8-9918-4A65-88CC-AC38FA539B91}">
      <dgm:prSet/>
      <dgm:spPr/>
      <dgm:t>
        <a:bodyPr/>
        <a:lstStyle/>
        <a:p>
          <a:endParaRPr lang="en-AU"/>
        </a:p>
      </dgm:t>
    </dgm:pt>
    <dgm:pt modelId="{2F0B2F12-5AC1-4E7B-8CB7-6DE2D1DD44D9}">
      <dgm:prSet phldrT="[Text]"/>
      <dgm:spPr/>
      <dgm:t>
        <a:bodyPr/>
        <a:lstStyle/>
        <a:p>
          <a:r>
            <a:rPr lang="en-AU" dirty="0" smtClean="0"/>
            <a:t>Control condition</a:t>
          </a:r>
        </a:p>
        <a:p>
          <a:r>
            <a:rPr lang="en-AU" dirty="0" smtClean="0"/>
            <a:t>IV</a:t>
          </a:r>
          <a:r>
            <a:rPr lang="en-AU" b="1" i="1" dirty="0" smtClean="0"/>
            <a:t> not </a:t>
          </a:r>
          <a:r>
            <a:rPr lang="en-AU" dirty="0" smtClean="0"/>
            <a:t>present</a:t>
          </a:r>
          <a:endParaRPr lang="en-AU" dirty="0"/>
        </a:p>
      </dgm:t>
    </dgm:pt>
    <dgm:pt modelId="{7E8A80CB-E908-4D8A-A682-187D528682BE}" type="parTrans" cxnId="{F308C97D-356F-4617-9A3C-C80C9A4FC65E}">
      <dgm:prSet/>
      <dgm:spPr/>
      <dgm:t>
        <a:bodyPr/>
        <a:lstStyle/>
        <a:p>
          <a:endParaRPr lang="en-AU"/>
        </a:p>
      </dgm:t>
    </dgm:pt>
    <dgm:pt modelId="{9B95316F-1696-40F1-A066-7AD159CAC7A4}" type="sibTrans" cxnId="{F308C97D-356F-4617-9A3C-C80C9A4FC65E}">
      <dgm:prSet/>
      <dgm:spPr/>
      <dgm:t>
        <a:bodyPr/>
        <a:lstStyle/>
        <a:p>
          <a:endParaRPr lang="en-AU"/>
        </a:p>
      </dgm:t>
    </dgm:pt>
    <dgm:pt modelId="{AD84619F-BF27-47CF-B934-427AAC859651}">
      <dgm:prSet phldrT="[Text]"/>
      <dgm:spPr/>
      <dgm:t>
        <a:bodyPr/>
        <a:lstStyle/>
        <a:p>
          <a:r>
            <a:rPr lang="en-AU" dirty="0" smtClean="0"/>
            <a:t>Measure effect on DV</a:t>
          </a:r>
          <a:endParaRPr lang="en-AU" dirty="0"/>
        </a:p>
      </dgm:t>
    </dgm:pt>
    <dgm:pt modelId="{6961822F-39B6-42AC-BBF8-CAEBA4F1D7FD}" type="parTrans" cxnId="{B06F52A7-2EA6-48F6-B155-09C408B9040D}">
      <dgm:prSet/>
      <dgm:spPr/>
      <dgm:t>
        <a:bodyPr/>
        <a:lstStyle/>
        <a:p>
          <a:endParaRPr lang="en-AU"/>
        </a:p>
      </dgm:t>
    </dgm:pt>
    <dgm:pt modelId="{755DB90F-1523-4479-836C-103E35B92A18}" type="sibTrans" cxnId="{B06F52A7-2EA6-48F6-B155-09C408B9040D}">
      <dgm:prSet/>
      <dgm:spPr/>
      <dgm:t>
        <a:bodyPr/>
        <a:lstStyle/>
        <a:p>
          <a:endParaRPr lang="en-AU"/>
        </a:p>
      </dgm:t>
    </dgm:pt>
    <dgm:pt modelId="{4C68B96D-2E31-41FC-A579-7C02814C353F}" type="pres">
      <dgm:prSet presAssocID="{7B9E9809-B1AD-49DB-8F14-5FFED01380FE}" presName="Name0" presStyleCnt="0">
        <dgm:presLayoutVars>
          <dgm:dir/>
          <dgm:animLvl val="lvl"/>
          <dgm:resizeHandles val="exact"/>
        </dgm:presLayoutVars>
      </dgm:prSet>
      <dgm:spPr/>
      <dgm:t>
        <a:bodyPr/>
        <a:lstStyle/>
        <a:p>
          <a:endParaRPr lang="en-AU"/>
        </a:p>
      </dgm:t>
    </dgm:pt>
    <dgm:pt modelId="{F377C354-BC10-429A-A2DF-3ACEA8BF6469}" type="pres">
      <dgm:prSet presAssocID="{A928C1BE-2C3F-4A64-A075-64FEA0CC2DA7}" presName="vertFlow" presStyleCnt="0"/>
      <dgm:spPr/>
    </dgm:pt>
    <dgm:pt modelId="{50357556-10CB-471D-BF03-8F404D166498}" type="pres">
      <dgm:prSet presAssocID="{A928C1BE-2C3F-4A64-A075-64FEA0CC2DA7}" presName="header" presStyleLbl="node1" presStyleIdx="0" presStyleCnt="2"/>
      <dgm:spPr/>
      <dgm:t>
        <a:bodyPr/>
        <a:lstStyle/>
        <a:p>
          <a:endParaRPr lang="en-AU"/>
        </a:p>
      </dgm:t>
    </dgm:pt>
    <dgm:pt modelId="{4B63FDAE-9023-49CD-BAB0-EE20C8D8F673}" type="pres">
      <dgm:prSet presAssocID="{9C48DC59-5A00-41C7-A9CE-C1DDA9AFBB92}" presName="parTrans" presStyleLbl="sibTrans2D1" presStyleIdx="0" presStyleCnt="2"/>
      <dgm:spPr/>
      <dgm:t>
        <a:bodyPr/>
        <a:lstStyle/>
        <a:p>
          <a:endParaRPr lang="en-AU"/>
        </a:p>
      </dgm:t>
    </dgm:pt>
    <dgm:pt modelId="{50F6F142-3BD3-4E86-95CB-874DF5BA7424}" type="pres">
      <dgm:prSet presAssocID="{36AD1B3D-0282-4E15-9345-862478EEE0A0}" presName="child" presStyleLbl="alignAccFollowNode1" presStyleIdx="0" presStyleCnt="2" custScaleY="100000" custLinFactY="1934" custLinFactNeighborX="253" custLinFactNeighborY="100000">
        <dgm:presLayoutVars>
          <dgm:chMax val="0"/>
          <dgm:bulletEnabled val="1"/>
        </dgm:presLayoutVars>
      </dgm:prSet>
      <dgm:spPr/>
      <dgm:t>
        <a:bodyPr/>
        <a:lstStyle/>
        <a:p>
          <a:endParaRPr lang="en-AU"/>
        </a:p>
      </dgm:t>
    </dgm:pt>
    <dgm:pt modelId="{CD2D7F93-B473-47D9-8A51-4E1EC4B3EEB8}" type="pres">
      <dgm:prSet presAssocID="{A928C1BE-2C3F-4A64-A075-64FEA0CC2DA7}" presName="hSp" presStyleCnt="0"/>
      <dgm:spPr/>
    </dgm:pt>
    <dgm:pt modelId="{D0C201A4-8C2F-44EF-A5F9-8DB50546D588}" type="pres">
      <dgm:prSet presAssocID="{2F0B2F12-5AC1-4E7B-8CB7-6DE2D1DD44D9}" presName="vertFlow" presStyleCnt="0"/>
      <dgm:spPr/>
    </dgm:pt>
    <dgm:pt modelId="{4DF9CB5E-621B-47AB-B3DF-82AB8B69705B}" type="pres">
      <dgm:prSet presAssocID="{2F0B2F12-5AC1-4E7B-8CB7-6DE2D1DD44D9}" presName="header" presStyleLbl="node1" presStyleIdx="1" presStyleCnt="2"/>
      <dgm:spPr/>
      <dgm:t>
        <a:bodyPr/>
        <a:lstStyle/>
        <a:p>
          <a:endParaRPr lang="en-AU"/>
        </a:p>
      </dgm:t>
    </dgm:pt>
    <dgm:pt modelId="{A77B392C-256F-476E-8385-59A74476E2F4}" type="pres">
      <dgm:prSet presAssocID="{6961822F-39B6-42AC-BBF8-CAEBA4F1D7FD}" presName="parTrans" presStyleLbl="sibTrans2D1" presStyleIdx="1" presStyleCnt="2"/>
      <dgm:spPr/>
      <dgm:t>
        <a:bodyPr/>
        <a:lstStyle/>
        <a:p>
          <a:endParaRPr lang="en-AU"/>
        </a:p>
      </dgm:t>
    </dgm:pt>
    <dgm:pt modelId="{961DEA56-45F0-4319-BE49-647A0EAC0B1C}" type="pres">
      <dgm:prSet presAssocID="{AD84619F-BF27-47CF-B934-427AAC859651}" presName="child" presStyleLbl="alignAccFollowNode1" presStyleIdx="1" presStyleCnt="2" custScaleY="114982" custLinFactNeighborX="-3255" custLinFactNeighborY="84123">
        <dgm:presLayoutVars>
          <dgm:chMax val="0"/>
          <dgm:bulletEnabled val="1"/>
        </dgm:presLayoutVars>
      </dgm:prSet>
      <dgm:spPr/>
      <dgm:t>
        <a:bodyPr/>
        <a:lstStyle/>
        <a:p>
          <a:endParaRPr lang="en-AU"/>
        </a:p>
      </dgm:t>
    </dgm:pt>
  </dgm:ptLst>
  <dgm:cxnLst>
    <dgm:cxn modelId="{B06F52A7-2EA6-48F6-B155-09C408B9040D}" srcId="{2F0B2F12-5AC1-4E7B-8CB7-6DE2D1DD44D9}" destId="{AD84619F-BF27-47CF-B934-427AAC859651}" srcOrd="0" destOrd="0" parTransId="{6961822F-39B6-42AC-BBF8-CAEBA4F1D7FD}" sibTransId="{755DB90F-1523-4479-836C-103E35B92A18}"/>
    <dgm:cxn modelId="{F0B9EB8F-05B8-4B9F-B3EE-A41A246D89C3}" type="presOf" srcId="{AD84619F-BF27-47CF-B934-427AAC859651}" destId="{961DEA56-45F0-4319-BE49-647A0EAC0B1C}" srcOrd="0" destOrd="0" presId="urn:microsoft.com/office/officeart/2005/8/layout/lProcess1"/>
    <dgm:cxn modelId="{F308C97D-356F-4617-9A3C-C80C9A4FC65E}" srcId="{7B9E9809-B1AD-49DB-8F14-5FFED01380FE}" destId="{2F0B2F12-5AC1-4E7B-8CB7-6DE2D1DD44D9}" srcOrd="1" destOrd="0" parTransId="{7E8A80CB-E908-4D8A-A682-187D528682BE}" sibTransId="{9B95316F-1696-40F1-A066-7AD159CAC7A4}"/>
    <dgm:cxn modelId="{E6121506-165E-4E62-B775-1A121B9113AF}" type="presOf" srcId="{36AD1B3D-0282-4E15-9345-862478EEE0A0}" destId="{50F6F142-3BD3-4E86-95CB-874DF5BA7424}" srcOrd="0" destOrd="0" presId="urn:microsoft.com/office/officeart/2005/8/layout/lProcess1"/>
    <dgm:cxn modelId="{C087A790-79E1-4123-81E3-D20BE5790609}" type="presOf" srcId="{A928C1BE-2C3F-4A64-A075-64FEA0CC2DA7}" destId="{50357556-10CB-471D-BF03-8F404D166498}" srcOrd="0" destOrd="0" presId="urn:microsoft.com/office/officeart/2005/8/layout/lProcess1"/>
    <dgm:cxn modelId="{EA338FCF-879B-4194-908B-4FFF0FA5E126}" type="presOf" srcId="{2F0B2F12-5AC1-4E7B-8CB7-6DE2D1DD44D9}" destId="{4DF9CB5E-621B-47AB-B3DF-82AB8B69705B}" srcOrd="0" destOrd="0" presId="urn:microsoft.com/office/officeart/2005/8/layout/lProcess1"/>
    <dgm:cxn modelId="{675C401A-099C-40B0-BB62-6C9A4DBD40AF}" type="presOf" srcId="{9C48DC59-5A00-41C7-A9CE-C1DDA9AFBB92}" destId="{4B63FDAE-9023-49CD-BAB0-EE20C8D8F673}" srcOrd="0" destOrd="0" presId="urn:microsoft.com/office/officeart/2005/8/layout/lProcess1"/>
    <dgm:cxn modelId="{74C231A0-C01F-4AA3-A6E9-E1FDE85E72E7}" type="presOf" srcId="{7B9E9809-B1AD-49DB-8F14-5FFED01380FE}" destId="{4C68B96D-2E31-41FC-A579-7C02814C353F}" srcOrd="0" destOrd="0" presId="urn:microsoft.com/office/officeart/2005/8/layout/lProcess1"/>
    <dgm:cxn modelId="{520F9CB8-8EAE-4443-B36E-5633F1ECCE1D}" type="presOf" srcId="{6961822F-39B6-42AC-BBF8-CAEBA4F1D7FD}" destId="{A77B392C-256F-476E-8385-59A74476E2F4}" srcOrd="0" destOrd="0" presId="urn:microsoft.com/office/officeart/2005/8/layout/lProcess1"/>
    <dgm:cxn modelId="{E5B9BE6B-C6B8-4FAA-925E-49C6EC94D121}" srcId="{7B9E9809-B1AD-49DB-8F14-5FFED01380FE}" destId="{A928C1BE-2C3F-4A64-A075-64FEA0CC2DA7}" srcOrd="0" destOrd="0" parTransId="{95230624-8CEE-4D69-AB0A-96A37C0AB5AA}" sibTransId="{50BDAFC1-E43A-4BA2-824F-65A5E0C5AF0D}"/>
    <dgm:cxn modelId="{7E45D5E8-9918-4A65-88CC-AC38FA539B91}" srcId="{A928C1BE-2C3F-4A64-A075-64FEA0CC2DA7}" destId="{36AD1B3D-0282-4E15-9345-862478EEE0A0}" srcOrd="0" destOrd="0" parTransId="{9C48DC59-5A00-41C7-A9CE-C1DDA9AFBB92}" sibTransId="{52181AD1-FB86-4869-9415-3D38FE0194CA}"/>
    <dgm:cxn modelId="{45957CF3-900E-4BCB-BE7E-DB781B2F366C}" type="presParOf" srcId="{4C68B96D-2E31-41FC-A579-7C02814C353F}" destId="{F377C354-BC10-429A-A2DF-3ACEA8BF6469}" srcOrd="0" destOrd="0" presId="urn:microsoft.com/office/officeart/2005/8/layout/lProcess1"/>
    <dgm:cxn modelId="{D2CF3556-2374-4D1E-89A7-0F87C232B5FE}" type="presParOf" srcId="{F377C354-BC10-429A-A2DF-3ACEA8BF6469}" destId="{50357556-10CB-471D-BF03-8F404D166498}" srcOrd="0" destOrd="0" presId="urn:microsoft.com/office/officeart/2005/8/layout/lProcess1"/>
    <dgm:cxn modelId="{E55574C6-C8E7-437A-AC92-CC3C297B0420}" type="presParOf" srcId="{F377C354-BC10-429A-A2DF-3ACEA8BF6469}" destId="{4B63FDAE-9023-49CD-BAB0-EE20C8D8F673}" srcOrd="1" destOrd="0" presId="urn:microsoft.com/office/officeart/2005/8/layout/lProcess1"/>
    <dgm:cxn modelId="{77719B31-DE86-4EAE-8EF1-EAB9FC45665C}" type="presParOf" srcId="{F377C354-BC10-429A-A2DF-3ACEA8BF6469}" destId="{50F6F142-3BD3-4E86-95CB-874DF5BA7424}" srcOrd="2" destOrd="0" presId="urn:microsoft.com/office/officeart/2005/8/layout/lProcess1"/>
    <dgm:cxn modelId="{9E7521B4-7DBA-4266-86F2-DC4E64EC43A8}" type="presParOf" srcId="{4C68B96D-2E31-41FC-A579-7C02814C353F}" destId="{CD2D7F93-B473-47D9-8A51-4E1EC4B3EEB8}" srcOrd="1" destOrd="0" presId="urn:microsoft.com/office/officeart/2005/8/layout/lProcess1"/>
    <dgm:cxn modelId="{AC561840-640D-4D24-B4BF-AC96A482927B}" type="presParOf" srcId="{4C68B96D-2E31-41FC-A579-7C02814C353F}" destId="{D0C201A4-8C2F-44EF-A5F9-8DB50546D588}" srcOrd="2" destOrd="0" presId="urn:microsoft.com/office/officeart/2005/8/layout/lProcess1"/>
    <dgm:cxn modelId="{C4823970-903D-484E-A53F-C6D36588BA15}" type="presParOf" srcId="{D0C201A4-8C2F-44EF-A5F9-8DB50546D588}" destId="{4DF9CB5E-621B-47AB-B3DF-82AB8B69705B}" srcOrd="0" destOrd="0" presId="urn:microsoft.com/office/officeart/2005/8/layout/lProcess1"/>
    <dgm:cxn modelId="{E962C667-DCF1-4433-944F-6ABBD489F792}" type="presParOf" srcId="{D0C201A4-8C2F-44EF-A5F9-8DB50546D588}" destId="{A77B392C-256F-476E-8385-59A74476E2F4}" srcOrd="1" destOrd="0" presId="urn:microsoft.com/office/officeart/2005/8/layout/lProcess1"/>
    <dgm:cxn modelId="{265836B6-6D3E-4732-AFE5-9085AE1844BA}" type="presParOf" srcId="{D0C201A4-8C2F-44EF-A5F9-8DB50546D588}" destId="{961DEA56-45F0-4319-BE49-647A0EAC0B1C}" srcOrd="2" destOrd="0" presId="urn:microsoft.com/office/officeart/2005/8/layout/l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0357556-10CB-471D-BF03-8F404D166498}">
      <dsp:nvSpPr>
        <dsp:cNvPr id="0" name=""/>
        <dsp:cNvSpPr/>
      </dsp:nvSpPr>
      <dsp:spPr>
        <a:xfrm>
          <a:off x="602" y="993228"/>
          <a:ext cx="3845043" cy="9612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AU" sz="2500" kern="1200" dirty="0" smtClean="0"/>
            <a:t>Experimental </a:t>
          </a:r>
          <a:r>
            <a:rPr lang="en-AU" sz="2500" kern="1200" dirty="0" err="1" smtClean="0"/>
            <a:t>condtion</a:t>
          </a:r>
          <a:endParaRPr lang="en-AU" sz="2500" kern="1200" dirty="0" smtClean="0"/>
        </a:p>
        <a:p>
          <a:pPr lvl="0" algn="ctr" defTabSz="1111250">
            <a:lnSpc>
              <a:spcPct val="90000"/>
            </a:lnSpc>
            <a:spcBef>
              <a:spcPct val="0"/>
            </a:spcBef>
            <a:spcAft>
              <a:spcPct val="35000"/>
            </a:spcAft>
          </a:pPr>
          <a:r>
            <a:rPr lang="en-AU" sz="2500" kern="1200" dirty="0" smtClean="0"/>
            <a:t>IV present</a:t>
          </a:r>
          <a:endParaRPr lang="en-AU" sz="2500" kern="1200" dirty="0"/>
        </a:p>
      </dsp:txBody>
      <dsp:txXfrm>
        <a:off x="602" y="993228"/>
        <a:ext cx="3845043" cy="961260"/>
      </dsp:txXfrm>
    </dsp:sp>
    <dsp:sp modelId="{4B63FDAE-9023-49CD-BAB0-EE20C8D8F673}">
      <dsp:nvSpPr>
        <dsp:cNvPr id="0" name=""/>
        <dsp:cNvSpPr/>
      </dsp:nvSpPr>
      <dsp:spPr>
        <a:xfrm rot="5379766">
          <a:off x="1755117" y="2216116"/>
          <a:ext cx="345742" cy="168220"/>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0F6F142-3BD3-4E86-95CB-874DF5BA7424}">
      <dsp:nvSpPr>
        <dsp:cNvPr id="0" name=""/>
        <dsp:cNvSpPr/>
      </dsp:nvSpPr>
      <dsp:spPr>
        <a:xfrm>
          <a:off x="10330" y="2645963"/>
          <a:ext cx="3845043" cy="961260"/>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AU" sz="2500" kern="1200" dirty="0" smtClean="0"/>
            <a:t>Measure effect on DV</a:t>
          </a:r>
        </a:p>
        <a:p>
          <a:pPr lvl="0" algn="ctr" defTabSz="1111250">
            <a:lnSpc>
              <a:spcPct val="90000"/>
            </a:lnSpc>
            <a:spcBef>
              <a:spcPct val="0"/>
            </a:spcBef>
            <a:spcAft>
              <a:spcPct val="35000"/>
            </a:spcAft>
          </a:pPr>
          <a:endParaRPr lang="en-AU" sz="2500" kern="1200" dirty="0"/>
        </a:p>
      </dsp:txBody>
      <dsp:txXfrm>
        <a:off x="10330" y="2645963"/>
        <a:ext cx="3845043" cy="961260"/>
      </dsp:txXfrm>
    </dsp:sp>
    <dsp:sp modelId="{4DF9CB5E-621B-47AB-B3DF-82AB8B69705B}">
      <dsp:nvSpPr>
        <dsp:cNvPr id="0" name=""/>
        <dsp:cNvSpPr/>
      </dsp:nvSpPr>
      <dsp:spPr>
        <a:xfrm>
          <a:off x="4383953" y="993228"/>
          <a:ext cx="3845043" cy="9612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AU" sz="2500" kern="1200" dirty="0" smtClean="0"/>
            <a:t>Control condition</a:t>
          </a:r>
        </a:p>
        <a:p>
          <a:pPr lvl="0" algn="ctr" defTabSz="1111250">
            <a:lnSpc>
              <a:spcPct val="90000"/>
            </a:lnSpc>
            <a:spcBef>
              <a:spcPct val="0"/>
            </a:spcBef>
            <a:spcAft>
              <a:spcPct val="35000"/>
            </a:spcAft>
          </a:pPr>
          <a:r>
            <a:rPr lang="en-AU" sz="2500" kern="1200" dirty="0" smtClean="0"/>
            <a:t>IV</a:t>
          </a:r>
          <a:r>
            <a:rPr lang="en-AU" sz="2500" b="1" i="1" kern="1200" dirty="0" smtClean="0"/>
            <a:t> not </a:t>
          </a:r>
          <a:r>
            <a:rPr lang="en-AU" sz="2500" kern="1200" dirty="0" smtClean="0"/>
            <a:t>present</a:t>
          </a:r>
          <a:endParaRPr lang="en-AU" sz="2500" kern="1200" dirty="0"/>
        </a:p>
      </dsp:txBody>
      <dsp:txXfrm>
        <a:off x="4383953" y="993228"/>
        <a:ext cx="3845043" cy="961260"/>
      </dsp:txXfrm>
    </dsp:sp>
    <dsp:sp modelId="{A77B392C-256F-476E-8385-59A74476E2F4}">
      <dsp:nvSpPr>
        <dsp:cNvPr id="0" name=""/>
        <dsp:cNvSpPr/>
      </dsp:nvSpPr>
      <dsp:spPr>
        <a:xfrm rot="5659833">
          <a:off x="6091313" y="2180112"/>
          <a:ext cx="310619" cy="168220"/>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1DEA56-45F0-4319-BE49-647A0EAC0B1C}">
      <dsp:nvSpPr>
        <dsp:cNvPr id="0" name=""/>
        <dsp:cNvSpPr/>
      </dsp:nvSpPr>
      <dsp:spPr>
        <a:xfrm>
          <a:off x="4258796" y="2573955"/>
          <a:ext cx="3845043" cy="110527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AU" sz="2500" kern="1200" dirty="0" smtClean="0"/>
            <a:t>Measure effect on DV</a:t>
          </a:r>
          <a:endParaRPr lang="en-AU" sz="2500" kern="1200" dirty="0"/>
        </a:p>
      </dsp:txBody>
      <dsp:txXfrm>
        <a:off x="4258796" y="2573955"/>
        <a:ext cx="3845043" cy="110527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33414" cy="34385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5665528" y="0"/>
            <a:ext cx="4333414" cy="343853"/>
          </a:xfrm>
          <a:prstGeom prst="rect">
            <a:avLst/>
          </a:prstGeom>
        </p:spPr>
        <p:txBody>
          <a:bodyPr vert="horz" lIns="91440" tIns="45720" rIns="91440" bIns="45720" rtlCol="0"/>
          <a:lstStyle>
            <a:lvl1pPr algn="r">
              <a:defRPr sz="1200"/>
            </a:lvl1pPr>
          </a:lstStyle>
          <a:p>
            <a:fld id="{09D51023-B6F7-4F74-84B3-A0C746FB743D}" type="datetimeFigureOut">
              <a:rPr lang="en-AU" smtClean="0"/>
              <a:pPr/>
              <a:t>25/02/2013</a:t>
            </a:fld>
            <a:endParaRPr lang="en-AU"/>
          </a:p>
        </p:txBody>
      </p:sp>
      <p:sp>
        <p:nvSpPr>
          <p:cNvPr id="4" name="Footer Placeholder 3"/>
          <p:cNvSpPr>
            <a:spLocks noGrp="1"/>
          </p:cNvSpPr>
          <p:nvPr>
            <p:ph type="ftr" sz="quarter" idx="2"/>
          </p:nvPr>
        </p:nvSpPr>
        <p:spPr>
          <a:xfrm>
            <a:off x="0" y="6532106"/>
            <a:ext cx="4333414" cy="343853"/>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5665528" y="6532106"/>
            <a:ext cx="4333414" cy="343853"/>
          </a:xfrm>
          <a:prstGeom prst="rect">
            <a:avLst/>
          </a:prstGeom>
        </p:spPr>
        <p:txBody>
          <a:bodyPr vert="horz" lIns="91440" tIns="45720" rIns="91440" bIns="45720" rtlCol="0" anchor="b"/>
          <a:lstStyle>
            <a:lvl1pPr algn="r">
              <a:defRPr sz="1200"/>
            </a:lvl1pPr>
          </a:lstStyle>
          <a:p>
            <a:fld id="{4CC4E000-D739-40FA-A20E-8D68917DFB71}" type="slidenum">
              <a:rPr lang="en-AU" smtClean="0"/>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33875" cy="3444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5665788" y="0"/>
            <a:ext cx="4333875" cy="344488"/>
          </a:xfrm>
          <a:prstGeom prst="rect">
            <a:avLst/>
          </a:prstGeom>
        </p:spPr>
        <p:txBody>
          <a:bodyPr vert="horz" lIns="91440" tIns="45720" rIns="91440" bIns="45720" rtlCol="0"/>
          <a:lstStyle>
            <a:lvl1pPr algn="r">
              <a:defRPr sz="1200"/>
            </a:lvl1pPr>
          </a:lstStyle>
          <a:p>
            <a:fld id="{9112C8EF-F2A2-4921-8494-8BDC82276A96}" type="datetimeFigureOut">
              <a:rPr lang="en-AU" smtClean="0"/>
              <a:pPr/>
              <a:t>25/02/2013</a:t>
            </a:fld>
            <a:endParaRPr lang="en-AU"/>
          </a:p>
        </p:txBody>
      </p:sp>
      <p:sp>
        <p:nvSpPr>
          <p:cNvPr id="4" name="Slide Image Placeholder 3"/>
          <p:cNvSpPr>
            <a:spLocks noGrp="1" noRot="1" noChangeAspect="1"/>
          </p:cNvSpPr>
          <p:nvPr>
            <p:ph type="sldImg" idx="2"/>
          </p:nvPr>
        </p:nvSpPr>
        <p:spPr>
          <a:xfrm>
            <a:off x="3281363" y="515938"/>
            <a:ext cx="3438525" cy="2578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1000125" y="3267075"/>
            <a:ext cx="8001000" cy="30940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6532563"/>
            <a:ext cx="4333875" cy="3429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5665788" y="6532563"/>
            <a:ext cx="4333875" cy="342900"/>
          </a:xfrm>
          <a:prstGeom prst="rect">
            <a:avLst/>
          </a:prstGeom>
        </p:spPr>
        <p:txBody>
          <a:bodyPr vert="horz" lIns="91440" tIns="45720" rIns="91440" bIns="45720" rtlCol="0" anchor="b"/>
          <a:lstStyle>
            <a:lvl1pPr algn="r">
              <a:defRPr sz="1200"/>
            </a:lvl1pPr>
          </a:lstStyle>
          <a:p>
            <a:fld id="{D8A15D40-B49F-49C8-A3B3-E7FB3276732C}"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Write</a:t>
            </a:r>
            <a:r>
              <a:rPr lang="en-AU" baseline="0" dirty="0" smtClean="0"/>
              <a:t> on board the aims of today lesson, ask for name tags. Play ice-breaker</a:t>
            </a:r>
            <a:endParaRPr lang="en-AU" dirty="0"/>
          </a:p>
        </p:txBody>
      </p:sp>
      <p:sp>
        <p:nvSpPr>
          <p:cNvPr id="4" name="Slide Number Placeholder 3"/>
          <p:cNvSpPr>
            <a:spLocks noGrp="1"/>
          </p:cNvSpPr>
          <p:nvPr>
            <p:ph type="sldNum" sz="quarter" idx="10"/>
          </p:nvPr>
        </p:nvSpPr>
        <p:spPr/>
        <p:txBody>
          <a:bodyPr/>
          <a:lstStyle/>
          <a:p>
            <a:fld id="{D8A15D40-B49F-49C8-A3B3-E7FB3276732C}"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hypothesis</a:t>
            </a:r>
            <a:endParaRPr lang="en-AU" dirty="0"/>
          </a:p>
        </p:txBody>
      </p:sp>
      <p:sp>
        <p:nvSpPr>
          <p:cNvPr id="4" name="Slide Number Placeholder 3"/>
          <p:cNvSpPr>
            <a:spLocks noGrp="1"/>
          </p:cNvSpPr>
          <p:nvPr>
            <p:ph type="sldNum" sz="quarter" idx="10"/>
          </p:nvPr>
        </p:nvSpPr>
        <p:spPr/>
        <p:txBody>
          <a:bodyPr/>
          <a:lstStyle/>
          <a:p>
            <a:fld id="{D8A15D40-B49F-49C8-A3B3-E7FB3276732C}" type="slidenum">
              <a:rPr lang="en-AU" smtClean="0"/>
              <a:pPr/>
              <a:t>20</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hypothesis</a:t>
            </a:r>
            <a:endParaRPr lang="en-AU" dirty="0"/>
          </a:p>
        </p:txBody>
      </p:sp>
      <p:sp>
        <p:nvSpPr>
          <p:cNvPr id="4" name="Slide Number Placeholder 3"/>
          <p:cNvSpPr>
            <a:spLocks noGrp="1"/>
          </p:cNvSpPr>
          <p:nvPr>
            <p:ph type="sldNum" sz="quarter" idx="10"/>
          </p:nvPr>
        </p:nvSpPr>
        <p:spPr/>
        <p:txBody>
          <a:bodyPr/>
          <a:lstStyle/>
          <a:p>
            <a:fld id="{D8A15D40-B49F-49C8-A3B3-E7FB3276732C}" type="slidenum">
              <a:rPr lang="en-AU" smtClean="0"/>
              <a:pPr/>
              <a:t>21</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hypothesis</a:t>
            </a:r>
            <a:endParaRPr lang="en-AU" dirty="0"/>
          </a:p>
        </p:txBody>
      </p:sp>
      <p:sp>
        <p:nvSpPr>
          <p:cNvPr id="4" name="Slide Number Placeholder 3"/>
          <p:cNvSpPr>
            <a:spLocks noGrp="1"/>
          </p:cNvSpPr>
          <p:nvPr>
            <p:ph type="sldNum" sz="quarter" idx="10"/>
          </p:nvPr>
        </p:nvSpPr>
        <p:spPr/>
        <p:txBody>
          <a:bodyPr/>
          <a:lstStyle/>
          <a:p>
            <a:fld id="{D8A15D40-B49F-49C8-A3B3-E7FB3276732C}" type="slidenum">
              <a:rPr lang="en-AU" smtClean="0"/>
              <a:pPr/>
              <a:t>22</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hypothesis</a:t>
            </a:r>
            <a:endParaRPr lang="en-AU" dirty="0"/>
          </a:p>
        </p:txBody>
      </p:sp>
      <p:sp>
        <p:nvSpPr>
          <p:cNvPr id="4" name="Slide Number Placeholder 3"/>
          <p:cNvSpPr>
            <a:spLocks noGrp="1"/>
          </p:cNvSpPr>
          <p:nvPr>
            <p:ph type="sldNum" sz="quarter" idx="10"/>
          </p:nvPr>
        </p:nvSpPr>
        <p:spPr/>
        <p:txBody>
          <a:bodyPr/>
          <a:lstStyle/>
          <a:p>
            <a:fld id="{D8A15D40-B49F-49C8-A3B3-E7FB3276732C}" type="slidenum">
              <a:rPr lang="en-AU" smtClean="0"/>
              <a:pPr/>
              <a:t>23</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hypothesis</a:t>
            </a:r>
            <a:endParaRPr lang="en-AU" dirty="0"/>
          </a:p>
        </p:txBody>
      </p:sp>
      <p:sp>
        <p:nvSpPr>
          <p:cNvPr id="4" name="Slide Number Placeholder 3"/>
          <p:cNvSpPr>
            <a:spLocks noGrp="1"/>
          </p:cNvSpPr>
          <p:nvPr>
            <p:ph type="sldNum" sz="quarter" idx="10"/>
          </p:nvPr>
        </p:nvSpPr>
        <p:spPr/>
        <p:txBody>
          <a:bodyPr/>
          <a:lstStyle/>
          <a:p>
            <a:fld id="{D8A15D40-B49F-49C8-A3B3-E7FB3276732C}" type="slidenum">
              <a:rPr lang="en-AU" smtClean="0"/>
              <a:pPr/>
              <a:t>24</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hypothesis</a:t>
            </a:r>
            <a:endParaRPr lang="en-AU" dirty="0"/>
          </a:p>
        </p:txBody>
      </p:sp>
      <p:sp>
        <p:nvSpPr>
          <p:cNvPr id="4" name="Slide Number Placeholder 3"/>
          <p:cNvSpPr>
            <a:spLocks noGrp="1"/>
          </p:cNvSpPr>
          <p:nvPr>
            <p:ph type="sldNum" sz="quarter" idx="10"/>
          </p:nvPr>
        </p:nvSpPr>
        <p:spPr/>
        <p:txBody>
          <a:bodyPr/>
          <a:lstStyle/>
          <a:p>
            <a:fld id="{D8A15D40-B49F-49C8-A3B3-E7FB3276732C}" type="slidenum">
              <a:rPr lang="en-AU" smtClean="0"/>
              <a:pPr/>
              <a:t>25</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Ask class for examples</a:t>
            </a:r>
            <a:endParaRPr lang="en-AU" dirty="0"/>
          </a:p>
        </p:txBody>
      </p:sp>
      <p:sp>
        <p:nvSpPr>
          <p:cNvPr id="4" name="Slide Number Placeholder 3"/>
          <p:cNvSpPr>
            <a:spLocks noGrp="1"/>
          </p:cNvSpPr>
          <p:nvPr>
            <p:ph type="sldNum" sz="quarter" idx="10"/>
          </p:nvPr>
        </p:nvSpPr>
        <p:spPr/>
        <p:txBody>
          <a:bodyPr/>
          <a:lstStyle/>
          <a:p>
            <a:fld id="{D8A15D40-B49F-49C8-A3B3-E7FB3276732C}" type="slidenum">
              <a:rPr lang="en-AU" smtClean="0"/>
              <a:pPr/>
              <a:t>2</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Remind them of Glossary – red font</a:t>
            </a:r>
            <a:endParaRPr lang="en-AU" dirty="0"/>
          </a:p>
        </p:txBody>
      </p:sp>
      <p:sp>
        <p:nvSpPr>
          <p:cNvPr id="4" name="Slide Number Placeholder 3"/>
          <p:cNvSpPr>
            <a:spLocks noGrp="1"/>
          </p:cNvSpPr>
          <p:nvPr>
            <p:ph type="sldNum" sz="quarter" idx="10"/>
          </p:nvPr>
        </p:nvSpPr>
        <p:spPr/>
        <p:txBody>
          <a:bodyPr/>
          <a:lstStyle/>
          <a:p>
            <a:fld id="{D8A15D40-B49F-49C8-A3B3-E7FB3276732C}" type="slidenum">
              <a:rPr lang="en-AU" smtClean="0"/>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Every-day questions, statistics you hear on the radio</a:t>
            </a:r>
            <a:endParaRPr lang="en-AU" dirty="0"/>
          </a:p>
        </p:txBody>
      </p:sp>
      <p:sp>
        <p:nvSpPr>
          <p:cNvPr id="4" name="Slide Number Placeholder 3"/>
          <p:cNvSpPr>
            <a:spLocks noGrp="1"/>
          </p:cNvSpPr>
          <p:nvPr>
            <p:ph type="sldNum" sz="quarter" idx="10"/>
          </p:nvPr>
        </p:nvSpPr>
        <p:spPr/>
        <p:txBody>
          <a:bodyPr/>
          <a:lstStyle/>
          <a:p>
            <a:fld id="{D8A15D40-B49F-49C8-A3B3-E7FB3276732C}" type="slidenum">
              <a:rPr lang="en-AU" smtClean="0"/>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Intuition</a:t>
            </a:r>
            <a:r>
              <a:rPr lang="en-AU" baseline="0" dirty="0" smtClean="0"/>
              <a:t> and/or preliminary research</a:t>
            </a:r>
            <a:endParaRPr lang="en-AU" dirty="0"/>
          </a:p>
        </p:txBody>
      </p:sp>
      <p:sp>
        <p:nvSpPr>
          <p:cNvPr id="4" name="Slide Number Placeholder 3"/>
          <p:cNvSpPr>
            <a:spLocks noGrp="1"/>
          </p:cNvSpPr>
          <p:nvPr>
            <p:ph type="sldNum" sz="quarter" idx="10"/>
          </p:nvPr>
        </p:nvSpPr>
        <p:spPr/>
        <p:txBody>
          <a:bodyPr/>
          <a:lstStyle/>
          <a:p>
            <a:fld id="{D8A15D40-B49F-49C8-A3B3-E7FB3276732C}" type="slidenum">
              <a:rPr lang="en-AU" smtClean="0"/>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If......., then.....</a:t>
            </a:r>
            <a:endParaRPr lang="en-AU" dirty="0"/>
          </a:p>
        </p:txBody>
      </p:sp>
      <p:sp>
        <p:nvSpPr>
          <p:cNvPr id="4" name="Slide Number Placeholder 3"/>
          <p:cNvSpPr>
            <a:spLocks noGrp="1"/>
          </p:cNvSpPr>
          <p:nvPr>
            <p:ph type="sldNum" sz="quarter" idx="10"/>
          </p:nvPr>
        </p:nvSpPr>
        <p:spPr/>
        <p:txBody>
          <a:bodyPr/>
          <a:lstStyle/>
          <a:p>
            <a:fld id="{D8A15D40-B49F-49C8-A3B3-E7FB3276732C}" type="slidenum">
              <a:rPr lang="en-AU" smtClean="0"/>
              <a:pPr/>
              <a:t>7</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Ask students how to make a</a:t>
            </a:r>
            <a:r>
              <a:rPr lang="en-AU" baseline="0" dirty="0" smtClean="0"/>
              <a:t> hypothesis from this???</a:t>
            </a:r>
            <a:endParaRPr lang="en-AU" dirty="0"/>
          </a:p>
        </p:txBody>
      </p:sp>
      <p:sp>
        <p:nvSpPr>
          <p:cNvPr id="4" name="Slide Number Placeholder 3"/>
          <p:cNvSpPr>
            <a:spLocks noGrp="1"/>
          </p:cNvSpPr>
          <p:nvPr>
            <p:ph type="sldNum" sz="quarter" idx="10"/>
          </p:nvPr>
        </p:nvSpPr>
        <p:spPr/>
        <p:txBody>
          <a:bodyPr/>
          <a:lstStyle/>
          <a:p>
            <a:fld id="{D8A15D40-B49F-49C8-A3B3-E7FB3276732C}" type="slidenum">
              <a:rPr lang="en-AU" smtClean="0"/>
              <a:pPr/>
              <a:t>17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Hypothesis???</a:t>
            </a:r>
            <a:endParaRPr lang="en-AU" dirty="0"/>
          </a:p>
        </p:txBody>
      </p:sp>
      <p:sp>
        <p:nvSpPr>
          <p:cNvPr id="4" name="Slide Number Placeholder 3"/>
          <p:cNvSpPr>
            <a:spLocks noGrp="1"/>
          </p:cNvSpPr>
          <p:nvPr>
            <p:ph type="sldNum" sz="quarter" idx="10"/>
          </p:nvPr>
        </p:nvSpPr>
        <p:spPr/>
        <p:txBody>
          <a:bodyPr/>
          <a:lstStyle/>
          <a:p>
            <a:fld id="{D8A15D40-B49F-49C8-A3B3-E7FB3276732C}" type="slidenum">
              <a:rPr lang="en-AU" smtClean="0"/>
              <a:pPr/>
              <a:t>18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Hypothesis???</a:t>
            </a:r>
            <a:endParaRPr lang="en-AU" dirty="0"/>
          </a:p>
        </p:txBody>
      </p:sp>
      <p:sp>
        <p:nvSpPr>
          <p:cNvPr id="4" name="Slide Number Placeholder 3"/>
          <p:cNvSpPr>
            <a:spLocks noGrp="1"/>
          </p:cNvSpPr>
          <p:nvPr>
            <p:ph type="sldNum" sz="quarter" idx="10"/>
          </p:nvPr>
        </p:nvSpPr>
        <p:spPr/>
        <p:txBody>
          <a:bodyPr/>
          <a:lstStyle/>
          <a:p>
            <a:fld id="{D8A15D40-B49F-49C8-A3B3-E7FB3276732C}" type="slidenum">
              <a:rPr lang="en-AU" smtClean="0"/>
              <a:pPr/>
              <a:t>19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2C8AA25-FDF9-4959-9BC6-6262B16662D7}" type="datetimeFigureOut">
              <a:rPr lang="en-AU" smtClean="0"/>
              <a:pPr/>
              <a:t>25/02/2013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577B52B-F7EC-4516-BF80-DF7015164D63}"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2C8AA25-FDF9-4959-9BC6-6262B16662D7}" type="datetimeFigureOut">
              <a:rPr lang="en-AU" smtClean="0"/>
              <a:pPr/>
              <a:t>25/02/2013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577B52B-F7EC-4516-BF80-DF7015164D63}"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2C8AA25-FDF9-4959-9BC6-6262B16662D7}" type="datetimeFigureOut">
              <a:rPr lang="en-AU" smtClean="0"/>
              <a:pPr/>
              <a:t>25/02/2013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577B52B-F7EC-4516-BF80-DF7015164D63}"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2C8AA25-FDF9-4959-9BC6-6262B16662D7}" type="datetimeFigureOut">
              <a:rPr lang="en-AU" smtClean="0"/>
              <a:pPr/>
              <a:t>25/02/2013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577B52B-F7EC-4516-BF80-DF7015164D63}"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C8AA25-FDF9-4959-9BC6-6262B16662D7}" type="datetimeFigureOut">
              <a:rPr lang="en-AU" smtClean="0"/>
              <a:pPr/>
              <a:t>25/02/2013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577B52B-F7EC-4516-BF80-DF7015164D63}"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A2C8AA25-FDF9-4959-9BC6-6262B16662D7}" type="datetimeFigureOut">
              <a:rPr lang="en-AU" smtClean="0"/>
              <a:pPr/>
              <a:t>25/02/2013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577B52B-F7EC-4516-BF80-DF7015164D63}"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A2C8AA25-FDF9-4959-9BC6-6262B16662D7}" type="datetimeFigureOut">
              <a:rPr lang="en-AU" smtClean="0"/>
              <a:pPr/>
              <a:t>25/02/2013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577B52B-F7EC-4516-BF80-DF7015164D63}"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A2C8AA25-FDF9-4959-9BC6-6262B16662D7}" type="datetimeFigureOut">
              <a:rPr lang="en-AU" smtClean="0"/>
              <a:pPr/>
              <a:t>25/02/2013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577B52B-F7EC-4516-BF80-DF7015164D63}"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C8AA25-FDF9-4959-9BC6-6262B16662D7}" type="datetimeFigureOut">
              <a:rPr lang="en-AU" smtClean="0"/>
              <a:pPr/>
              <a:t>25/02/2013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577B52B-F7EC-4516-BF80-DF7015164D63}"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C8AA25-FDF9-4959-9BC6-6262B16662D7}" type="datetimeFigureOut">
              <a:rPr lang="en-AU" smtClean="0"/>
              <a:pPr/>
              <a:t>25/02/2013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577B52B-F7EC-4516-BF80-DF7015164D63}"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C8AA25-FDF9-4959-9BC6-6262B16662D7}" type="datetimeFigureOut">
              <a:rPr lang="en-AU" smtClean="0"/>
              <a:pPr/>
              <a:t>25/02/2013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577B52B-F7EC-4516-BF80-DF7015164D63}"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C8AA25-FDF9-4959-9BC6-6262B16662D7}" type="datetimeFigureOut">
              <a:rPr lang="en-AU" smtClean="0"/>
              <a:pPr/>
              <a:t>25/02/2013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77B52B-F7EC-4516-BF80-DF7015164D63}"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sz="6600" b="1" dirty="0" smtClean="0">
                <a:solidFill>
                  <a:schemeClr val="accent5">
                    <a:lumMod val="75000"/>
                  </a:schemeClr>
                </a:solidFill>
                <a:effectLst>
                  <a:outerShdw blurRad="38100" dist="38100" dir="2700000" algn="tl">
                    <a:srgbClr val="000000">
                      <a:alpha val="43137"/>
                    </a:srgbClr>
                  </a:outerShdw>
                </a:effectLst>
              </a:rPr>
              <a:t>Research  Methods</a:t>
            </a:r>
            <a:endParaRPr lang="en-AU" sz="6600" b="1" dirty="0">
              <a:solidFill>
                <a:schemeClr val="accent5">
                  <a:lumMod val="7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en-A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260648"/>
            <a:ext cx="8229600" cy="6408712"/>
          </a:xfrm>
        </p:spPr>
        <p:txBody>
          <a:bodyPr/>
          <a:lstStyle/>
          <a:p>
            <a:r>
              <a:rPr lang="en-AU" b="1" dirty="0" smtClean="0">
                <a:solidFill>
                  <a:srgbClr val="7030A0"/>
                </a:solidFill>
              </a:rPr>
              <a:t>Step 5: Analysing the data</a:t>
            </a:r>
          </a:p>
          <a:p>
            <a:endParaRPr lang="en-AU" dirty="0"/>
          </a:p>
          <a:p>
            <a:pPr>
              <a:buFont typeface="Symbol"/>
              <a:buChar char="Þ"/>
            </a:pPr>
            <a:r>
              <a:rPr lang="en-AU" dirty="0" smtClean="0"/>
              <a:t>Raw data is represented in a logical way to help determine whether the hypothesis is or is not supported. =&gt; summarising / dividing / subtracting etc...</a:t>
            </a:r>
          </a:p>
          <a:p>
            <a:pPr>
              <a:buFont typeface="Symbol"/>
              <a:buChar char="Þ"/>
            </a:pPr>
            <a:endParaRPr lang="en-AU" dirty="0"/>
          </a:p>
          <a:p>
            <a:pPr>
              <a:buNone/>
            </a:pPr>
            <a:r>
              <a:rPr lang="en-AU" dirty="0" smtClean="0"/>
              <a:t>This raw data will then become results.</a:t>
            </a:r>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a:xfrm>
            <a:off x="457200" y="260648"/>
            <a:ext cx="8229600" cy="6597352"/>
          </a:xfrm>
        </p:spPr>
        <p:txBody>
          <a:bodyPr/>
          <a:lstStyle/>
          <a:p>
            <a:r>
              <a:rPr lang="en-AU" b="1" dirty="0" smtClean="0">
                <a:solidFill>
                  <a:srgbClr val="7030A0"/>
                </a:solidFill>
              </a:rPr>
              <a:t>Step 6: Interpreting the data</a:t>
            </a:r>
          </a:p>
          <a:p>
            <a:endParaRPr lang="en-AU" dirty="0"/>
          </a:p>
          <a:p>
            <a:pPr>
              <a:buNone/>
            </a:pPr>
            <a:r>
              <a:rPr lang="en-AU" dirty="0" smtClean="0"/>
              <a:t>= conclusion about the data / results obtained. </a:t>
            </a:r>
          </a:p>
          <a:p>
            <a:pPr>
              <a:buNone/>
            </a:pPr>
            <a:endParaRPr lang="en-AU" dirty="0"/>
          </a:p>
          <a:p>
            <a:pPr>
              <a:buNone/>
            </a:pPr>
            <a:r>
              <a:rPr lang="en-AU" u="sng" dirty="0" smtClean="0"/>
              <a:t>The aim(s) of the conclusion:</a:t>
            </a:r>
          </a:p>
          <a:p>
            <a:pPr>
              <a:buNone/>
            </a:pPr>
            <a:r>
              <a:rPr lang="en-AU" b="1" dirty="0" smtClean="0"/>
              <a:t>“Do the results obtained in the research study support the hypothesis?”</a:t>
            </a:r>
          </a:p>
          <a:p>
            <a:pPr>
              <a:buNone/>
            </a:pPr>
            <a:endParaRPr lang="en-AU" b="1" dirty="0"/>
          </a:p>
          <a:p>
            <a:pPr>
              <a:buNone/>
            </a:pPr>
            <a:r>
              <a:rPr lang="en-AU" b="1" dirty="0" smtClean="0"/>
              <a:t>“How widely can the results/findings of the research study be applied?” </a:t>
            </a:r>
            <a:r>
              <a:rPr lang="en-AU" dirty="0" smtClean="0"/>
              <a:t>-&gt; </a:t>
            </a:r>
            <a:r>
              <a:rPr lang="en-AU" i="1" dirty="0" smtClean="0">
                <a:solidFill>
                  <a:srgbClr val="FF0000"/>
                </a:solidFill>
              </a:rPr>
              <a:t>generalisation</a:t>
            </a:r>
            <a:endParaRPr lang="en-AU" b="1" i="1"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188640"/>
            <a:ext cx="8229600" cy="6669360"/>
          </a:xfrm>
        </p:spPr>
        <p:txBody>
          <a:bodyPr/>
          <a:lstStyle/>
          <a:p>
            <a:r>
              <a:rPr lang="en-AU" dirty="0" smtClean="0"/>
              <a:t>If the findings can in fact be generalised (applied) more widely (to the population from which the sample was drawn, then we say the research study has </a:t>
            </a:r>
            <a:r>
              <a:rPr lang="en-AU" i="1" dirty="0" smtClean="0">
                <a:solidFill>
                  <a:srgbClr val="FF0000"/>
                </a:solidFill>
              </a:rPr>
              <a:t>external validity</a:t>
            </a:r>
            <a:r>
              <a:rPr lang="en-AU" dirty="0" smtClean="0"/>
              <a:t>.</a:t>
            </a:r>
          </a:p>
          <a:p>
            <a:pPr>
              <a:buNone/>
            </a:pPr>
            <a:endParaRPr lang="en-A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188640"/>
            <a:ext cx="8229600" cy="5937523"/>
          </a:xfrm>
        </p:spPr>
        <p:txBody>
          <a:bodyPr/>
          <a:lstStyle/>
          <a:p>
            <a:r>
              <a:rPr lang="en-AU" b="1" dirty="0" smtClean="0">
                <a:solidFill>
                  <a:srgbClr val="7030A0"/>
                </a:solidFill>
              </a:rPr>
              <a:t>Step 7: Reporting the research findings</a:t>
            </a:r>
          </a:p>
          <a:p>
            <a:endParaRPr lang="en-AU" dirty="0"/>
          </a:p>
          <a:p>
            <a:pPr>
              <a:buFontTx/>
              <a:buChar char="-"/>
            </a:pPr>
            <a:r>
              <a:rPr lang="en-AU" dirty="0" smtClean="0"/>
              <a:t>Writing a report</a:t>
            </a:r>
          </a:p>
          <a:p>
            <a:pPr>
              <a:buFontTx/>
              <a:buChar char="-"/>
            </a:pPr>
            <a:endParaRPr lang="en-AU" dirty="0"/>
          </a:p>
          <a:p>
            <a:pPr>
              <a:buFontTx/>
              <a:buChar char="-"/>
            </a:pPr>
            <a:endParaRPr lang="en-AU" dirty="0" smtClean="0"/>
          </a:p>
          <a:p>
            <a:pPr>
              <a:buFontTx/>
              <a:buChar char="-"/>
            </a:pPr>
            <a:endParaRPr lang="en-AU" dirty="0"/>
          </a:p>
          <a:p>
            <a:pPr>
              <a:buFontTx/>
              <a:buChar char="-"/>
            </a:pPr>
            <a:r>
              <a:rPr lang="en-AU" dirty="0" smtClean="0"/>
              <a:t>L.A 2.1 – Group discussion </a:t>
            </a:r>
          </a:p>
          <a:p>
            <a:pPr>
              <a:buNone/>
            </a:pPr>
            <a:r>
              <a:rPr lang="en-AU" dirty="0" smtClean="0"/>
              <a:t>          2.2 – Class discussion</a:t>
            </a:r>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solidFill>
                  <a:srgbClr val="B31B96"/>
                </a:solidFill>
                <a:effectLst>
                  <a:outerShdw blurRad="38100" dist="38100" dir="2700000" algn="tl">
                    <a:srgbClr val="000000">
                      <a:alpha val="43137"/>
                    </a:srgbClr>
                  </a:outerShdw>
                </a:effectLst>
              </a:rPr>
              <a:t>EXPERIMENTAL  RESEARCH</a:t>
            </a:r>
            <a:endParaRPr lang="en-AU" b="1" dirty="0">
              <a:solidFill>
                <a:srgbClr val="B31B9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r>
              <a:rPr lang="en-AU" dirty="0" smtClean="0"/>
              <a:t>An </a:t>
            </a:r>
            <a:r>
              <a:rPr lang="en-AU" dirty="0" smtClean="0">
                <a:solidFill>
                  <a:srgbClr val="FF0000"/>
                </a:solidFill>
              </a:rPr>
              <a:t>experiment</a:t>
            </a:r>
            <a:r>
              <a:rPr lang="en-AU" dirty="0" smtClean="0"/>
              <a:t> = is used to test whether one </a:t>
            </a:r>
            <a:r>
              <a:rPr lang="en-AU" u="sng" dirty="0" smtClean="0"/>
              <a:t>variable</a:t>
            </a:r>
            <a:r>
              <a:rPr lang="en-AU" dirty="0" smtClean="0"/>
              <a:t> (thing) influences or causes a change in another variable (thing).</a:t>
            </a:r>
          </a:p>
          <a:p>
            <a:endParaRPr lang="en-AU" dirty="0" smtClean="0"/>
          </a:p>
          <a:p>
            <a:pPr>
              <a:buNone/>
            </a:pPr>
            <a:r>
              <a:rPr lang="en-AU" i="1" dirty="0" smtClean="0">
                <a:solidFill>
                  <a:srgbClr val="FF0000"/>
                </a:solidFill>
              </a:rPr>
              <a:t>Variable</a:t>
            </a:r>
            <a:r>
              <a:rPr lang="en-AU" dirty="0" smtClean="0"/>
              <a:t> = any characteristic or value that can be changed or manipulated.</a:t>
            </a:r>
            <a:endParaRPr lang="en-AU" dirty="0"/>
          </a:p>
          <a:p>
            <a:pPr>
              <a:buNone/>
            </a:pPr>
            <a:endParaRPr lang="en-AU" dirty="0" smtClean="0"/>
          </a:p>
          <a:p>
            <a:pPr>
              <a:buNone/>
            </a:pPr>
            <a:r>
              <a:rPr lang="en-AU" dirty="0" smtClean="0"/>
              <a:t>Cause -&gt; Effect</a:t>
            </a:r>
          </a:p>
          <a:p>
            <a:endParaRPr lang="en-AU" dirty="0"/>
          </a:p>
          <a:p>
            <a:pPr>
              <a:buNone/>
            </a:pPr>
            <a:r>
              <a:rPr lang="en-AU" dirty="0" smtClean="0"/>
              <a:t>Examples...???</a:t>
            </a:r>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188640"/>
            <a:ext cx="8229600" cy="6480720"/>
          </a:xfrm>
        </p:spPr>
        <p:txBody>
          <a:bodyPr/>
          <a:lstStyle/>
          <a:p>
            <a:pPr>
              <a:buNone/>
            </a:pPr>
            <a:r>
              <a:rPr lang="en-AU" i="1" dirty="0" smtClean="0">
                <a:solidFill>
                  <a:srgbClr val="FF0000"/>
                </a:solidFill>
              </a:rPr>
              <a:t>Independent Variable (IV) </a:t>
            </a:r>
            <a:r>
              <a:rPr lang="en-AU" dirty="0" smtClean="0"/>
              <a:t>= thing that can be manipulated by the experimenter in order to observe whether it affects another variable (thing) and what those effects are. It is the CAUSE of any changes that may result in other variables.</a:t>
            </a:r>
          </a:p>
          <a:p>
            <a:pPr>
              <a:buNone/>
            </a:pPr>
            <a:endParaRPr lang="en-AU" dirty="0"/>
          </a:p>
          <a:p>
            <a:pPr>
              <a:buNone/>
            </a:pPr>
            <a:r>
              <a:rPr lang="en-AU" i="1" dirty="0" smtClean="0">
                <a:solidFill>
                  <a:srgbClr val="FF0000"/>
                </a:solidFill>
              </a:rPr>
              <a:t>Dependent Variable (DV) </a:t>
            </a:r>
            <a:r>
              <a:rPr lang="en-AU" dirty="0" smtClean="0"/>
              <a:t>= thing that can be observed and measured. It is the response or EFFECT caused by manipulation of the IV.</a:t>
            </a:r>
          </a:p>
          <a:p>
            <a:pPr>
              <a:buNone/>
            </a:pPr>
            <a:endParaRPr lang="en-AU" dirty="0"/>
          </a:p>
          <a:p>
            <a:pPr>
              <a:buNone/>
            </a:pPr>
            <a:endParaRPr lang="en-AU" dirty="0" smtClean="0"/>
          </a:p>
          <a:p>
            <a:pPr>
              <a:buNone/>
            </a:pPr>
            <a:endParaRPr lang="en-AU" dirty="0"/>
          </a:p>
          <a:p>
            <a:pPr>
              <a:buNone/>
            </a:pPr>
            <a:endParaRPr lang="en-AU" dirty="0" smtClean="0"/>
          </a:p>
          <a:p>
            <a:pPr>
              <a:buNone/>
            </a:pPr>
            <a:endParaRPr lang="en-AU" dirty="0" smtClean="0"/>
          </a:p>
          <a:p>
            <a:pPr>
              <a:buNone/>
            </a:pPr>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1700808"/>
            <a:ext cx="6552728" cy="115212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260648"/>
            <a:ext cx="8229600" cy="6597352"/>
          </a:xfrm>
        </p:spPr>
        <p:txBody>
          <a:bodyPr>
            <a:normAutofit lnSpcReduction="10000"/>
          </a:bodyPr>
          <a:lstStyle/>
          <a:p>
            <a:pPr>
              <a:buNone/>
            </a:pPr>
            <a:r>
              <a:rPr lang="en-AU" b="1" u="sng" dirty="0" smtClean="0"/>
              <a:t>Identify the IV and DV in the following statement:</a:t>
            </a:r>
          </a:p>
          <a:p>
            <a:pPr>
              <a:buNone/>
            </a:pPr>
            <a:endParaRPr lang="en-AU" dirty="0" smtClean="0"/>
          </a:p>
          <a:p>
            <a:pPr>
              <a:buNone/>
            </a:pPr>
            <a:r>
              <a:rPr lang="en-AU" b="1" dirty="0" smtClean="0"/>
              <a:t> Six or less hours of sleep increases the frequency of headaches.</a:t>
            </a:r>
          </a:p>
          <a:p>
            <a:pPr>
              <a:buNone/>
            </a:pPr>
            <a:endParaRPr lang="en-AU" dirty="0" smtClean="0"/>
          </a:p>
          <a:p>
            <a:pPr>
              <a:buNone/>
            </a:pPr>
            <a:endParaRPr lang="en-AU" dirty="0"/>
          </a:p>
          <a:p>
            <a:pPr>
              <a:buNone/>
            </a:pPr>
            <a:r>
              <a:rPr lang="en-AU" dirty="0" smtClean="0"/>
              <a:t>“If...........(Independent Variable)....., then ...............(Dependent Variable).........”</a:t>
            </a:r>
          </a:p>
          <a:p>
            <a:pPr>
              <a:buNone/>
            </a:pPr>
            <a:endParaRPr lang="en-AU" dirty="0"/>
          </a:p>
          <a:p>
            <a:pPr>
              <a:buNone/>
            </a:pPr>
            <a:r>
              <a:rPr lang="en-AU" dirty="0" smtClean="0"/>
              <a:t>“If people sleep six or less hours (cause), the frequency of headaches is likely to increase (effect).”</a:t>
            </a:r>
          </a:p>
          <a:p>
            <a:pPr>
              <a:buNone/>
            </a:pPr>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298408"/>
          </a:xfrm>
        </p:spPr>
        <p:txBody>
          <a:bodyPr>
            <a:normAutofit fontScale="90000"/>
          </a:bodyPr>
          <a:lstStyle/>
          <a:p>
            <a:pPr algn="ctr"/>
            <a:r>
              <a:rPr lang="en-AU" b="1" i="1" dirty="0" smtClean="0">
                <a:solidFill>
                  <a:srgbClr val="C00000"/>
                </a:solidFill>
              </a:rPr>
              <a:t>Identify the  IV and DV in each of the following </a:t>
            </a:r>
            <a:r>
              <a:rPr lang="en-AU" sz="4400" i="1" dirty="0" smtClean="0"/>
              <a:t>(LA1.1 </a:t>
            </a:r>
            <a:r>
              <a:rPr lang="en-AU" sz="4400" i="1" dirty="0" err="1" smtClean="0"/>
              <a:t>pg</a:t>
            </a:r>
            <a:r>
              <a:rPr lang="en-AU" sz="4400" i="1" dirty="0" smtClean="0"/>
              <a:t> 18)</a:t>
            </a:r>
            <a:endParaRPr lang="en-AU" sz="4400" i="1" dirty="0"/>
          </a:p>
        </p:txBody>
      </p:sp>
      <p:sp>
        <p:nvSpPr>
          <p:cNvPr id="3" name="Content Placeholder 2"/>
          <p:cNvSpPr>
            <a:spLocks noGrp="1"/>
          </p:cNvSpPr>
          <p:nvPr>
            <p:ph idx="1"/>
          </p:nvPr>
        </p:nvSpPr>
        <p:spPr/>
        <p:txBody>
          <a:bodyPr>
            <a:normAutofit/>
          </a:bodyPr>
          <a:lstStyle/>
          <a:p>
            <a:pPr marL="514350" indent="-514350">
              <a:buFont typeface="+mj-lt"/>
              <a:buAutoNum type="alphaUcPeriod"/>
            </a:pPr>
            <a:endParaRPr lang="en-AU" sz="5400" dirty="0" smtClean="0"/>
          </a:p>
          <a:p>
            <a:pPr marL="514350" indent="-514350">
              <a:buFont typeface="+mj-lt"/>
              <a:buAutoNum type="alphaUcPeriod"/>
            </a:pPr>
            <a:r>
              <a:rPr lang="en-AU" sz="5400" dirty="0" smtClean="0"/>
              <a:t>Receiving a reward for studying will increase the amount of time students engage in studying</a:t>
            </a:r>
            <a:endParaRPr lang="en-AU" sz="5400" dirty="0"/>
          </a:p>
        </p:txBody>
      </p:sp>
    </p:spTree>
    <p:extLst>
      <p:ext uri="{BB962C8B-B14F-4D97-AF65-F5344CB8AC3E}">
        <p14:creationId xmlns:p14="http://schemas.microsoft.com/office/powerpoint/2010/main" xmlns="" val="3139632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298408"/>
          </a:xfrm>
        </p:spPr>
        <p:txBody>
          <a:bodyPr>
            <a:normAutofit fontScale="90000"/>
          </a:bodyPr>
          <a:lstStyle/>
          <a:p>
            <a:pPr algn="ctr"/>
            <a:r>
              <a:rPr lang="en-AU" b="1" i="1" dirty="0" smtClean="0">
                <a:solidFill>
                  <a:srgbClr val="C00000"/>
                </a:solidFill>
              </a:rPr>
              <a:t>Identify the  IV and DV in each of the following </a:t>
            </a:r>
            <a:r>
              <a:rPr lang="en-AU" sz="4400" i="1" dirty="0" smtClean="0"/>
              <a:t>(LA1.1 </a:t>
            </a:r>
            <a:r>
              <a:rPr lang="en-AU" sz="4400" i="1" dirty="0" err="1" smtClean="0"/>
              <a:t>pg</a:t>
            </a:r>
            <a:r>
              <a:rPr lang="en-AU" sz="4400" i="1" dirty="0" smtClean="0"/>
              <a:t> 18)</a:t>
            </a:r>
            <a:endParaRPr lang="en-AU" sz="4400" i="1" dirty="0"/>
          </a:p>
        </p:txBody>
      </p:sp>
      <p:sp>
        <p:nvSpPr>
          <p:cNvPr id="3" name="Content Placeholder 2"/>
          <p:cNvSpPr>
            <a:spLocks noGrp="1"/>
          </p:cNvSpPr>
          <p:nvPr>
            <p:ph idx="1"/>
          </p:nvPr>
        </p:nvSpPr>
        <p:spPr>
          <a:xfrm>
            <a:off x="457200" y="1600200"/>
            <a:ext cx="8229600" cy="5069160"/>
          </a:xfrm>
        </p:spPr>
        <p:txBody>
          <a:bodyPr>
            <a:normAutofit lnSpcReduction="10000"/>
          </a:bodyPr>
          <a:lstStyle/>
          <a:p>
            <a:pPr marL="914400" indent="-914400">
              <a:buFont typeface="+mj-lt"/>
              <a:buAutoNum type="alphaUcPeriod" startAt="2"/>
            </a:pPr>
            <a:endParaRPr lang="en-AU" sz="5400" dirty="0" smtClean="0"/>
          </a:p>
          <a:p>
            <a:pPr marL="914400" indent="-914400">
              <a:buFont typeface="+mj-lt"/>
              <a:buAutoNum type="alphaUcPeriod" startAt="2"/>
            </a:pPr>
            <a:r>
              <a:rPr lang="en-AU" sz="5400" dirty="0" smtClean="0"/>
              <a:t>People who are in love perceive each other more positively than other people perceive them.</a:t>
            </a:r>
            <a:endParaRPr lang="en-AU" sz="5400" dirty="0"/>
          </a:p>
        </p:txBody>
      </p:sp>
    </p:spTree>
    <p:extLst>
      <p:ext uri="{BB962C8B-B14F-4D97-AF65-F5344CB8AC3E}">
        <p14:creationId xmlns:p14="http://schemas.microsoft.com/office/powerpoint/2010/main" xmlns="" val="181673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298408"/>
          </a:xfrm>
        </p:spPr>
        <p:txBody>
          <a:bodyPr>
            <a:normAutofit fontScale="90000"/>
          </a:bodyPr>
          <a:lstStyle/>
          <a:p>
            <a:pPr algn="ctr"/>
            <a:r>
              <a:rPr lang="en-AU" b="1" i="1" dirty="0" smtClean="0">
                <a:solidFill>
                  <a:srgbClr val="C00000"/>
                </a:solidFill>
              </a:rPr>
              <a:t>Identify the  IV and DV in each of the following </a:t>
            </a:r>
            <a:r>
              <a:rPr lang="en-AU" sz="4400" i="1" dirty="0" smtClean="0"/>
              <a:t>(LA1.1 </a:t>
            </a:r>
            <a:r>
              <a:rPr lang="en-AU" sz="4400" i="1" dirty="0" err="1" smtClean="0"/>
              <a:t>pg</a:t>
            </a:r>
            <a:r>
              <a:rPr lang="en-AU" sz="4400" i="1" dirty="0" smtClean="0"/>
              <a:t> 18)</a:t>
            </a:r>
            <a:endParaRPr lang="en-AU" sz="4400" i="1" dirty="0"/>
          </a:p>
        </p:txBody>
      </p:sp>
      <p:sp>
        <p:nvSpPr>
          <p:cNvPr id="3" name="Content Placeholder 2"/>
          <p:cNvSpPr>
            <a:spLocks noGrp="1"/>
          </p:cNvSpPr>
          <p:nvPr>
            <p:ph idx="1"/>
          </p:nvPr>
        </p:nvSpPr>
        <p:spPr>
          <a:xfrm>
            <a:off x="457200" y="1600200"/>
            <a:ext cx="8229600" cy="5257800"/>
          </a:xfrm>
        </p:spPr>
        <p:txBody>
          <a:bodyPr>
            <a:normAutofit/>
          </a:bodyPr>
          <a:lstStyle/>
          <a:p>
            <a:pPr marL="914400" indent="-914400">
              <a:buFont typeface="+mj-lt"/>
              <a:buAutoNum type="alphaUcPeriod" startAt="3"/>
            </a:pPr>
            <a:endParaRPr lang="en-AU" sz="5400" dirty="0" smtClean="0"/>
          </a:p>
          <a:p>
            <a:pPr marL="914400" indent="-914400">
              <a:buFont typeface="+mj-lt"/>
              <a:buAutoNum type="alphaUcPeriod" startAt="3"/>
            </a:pPr>
            <a:r>
              <a:rPr lang="en-AU" sz="5400" dirty="0" smtClean="0"/>
              <a:t>Recall of information presented early in a list is better than recall of information presented later in a list</a:t>
            </a:r>
            <a:endParaRPr lang="en-AU" sz="5400" dirty="0"/>
          </a:p>
        </p:txBody>
      </p:sp>
    </p:spTree>
    <p:extLst>
      <p:ext uri="{BB962C8B-B14F-4D97-AF65-F5344CB8AC3E}">
        <p14:creationId xmlns:p14="http://schemas.microsoft.com/office/powerpoint/2010/main" xmlns="" val="181673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476672"/>
            <a:ext cx="8229600" cy="5649491"/>
          </a:xfrm>
        </p:spPr>
        <p:txBody>
          <a:bodyPr/>
          <a:lstStyle/>
          <a:p>
            <a:r>
              <a:rPr lang="en-AU" b="1" dirty="0" smtClean="0">
                <a:solidFill>
                  <a:srgbClr val="7030A0"/>
                </a:solidFill>
              </a:rPr>
              <a:t>Step 1: Identification of the research problem</a:t>
            </a:r>
          </a:p>
          <a:p>
            <a:endParaRPr lang="en-AU" dirty="0"/>
          </a:p>
          <a:p>
            <a:pPr>
              <a:buNone/>
            </a:pPr>
            <a:r>
              <a:rPr lang="en-AU" dirty="0" smtClean="0"/>
              <a:t>e.g. “Why are we doing this?” </a:t>
            </a:r>
          </a:p>
          <a:p>
            <a:pPr>
              <a:buNone/>
            </a:pPr>
            <a:r>
              <a:rPr lang="en-AU" dirty="0"/>
              <a:t> </a:t>
            </a:r>
            <a:r>
              <a:rPr lang="en-AU" dirty="0" smtClean="0"/>
              <a:t>      “What is the topic of interest that needs to be researched so that questions can be answered.”</a:t>
            </a:r>
          </a:p>
          <a:p>
            <a:pPr>
              <a:buNone/>
            </a:pPr>
            <a:endParaRPr lang="en-AU" dirty="0"/>
          </a:p>
          <a:p>
            <a:pPr>
              <a:buNone/>
            </a:pPr>
            <a:r>
              <a:rPr lang="en-AU" dirty="0" smtClean="0"/>
              <a:t>Examples......??</a:t>
            </a:r>
            <a:endParaRPr lang="en-A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298408"/>
          </a:xfrm>
        </p:spPr>
        <p:txBody>
          <a:bodyPr>
            <a:normAutofit fontScale="90000"/>
          </a:bodyPr>
          <a:lstStyle/>
          <a:p>
            <a:pPr algn="ctr"/>
            <a:r>
              <a:rPr lang="en-AU" b="1" i="1" dirty="0" smtClean="0">
                <a:solidFill>
                  <a:srgbClr val="C00000"/>
                </a:solidFill>
              </a:rPr>
              <a:t>Identify the  IV and DV in each of the following </a:t>
            </a:r>
            <a:r>
              <a:rPr lang="en-AU" sz="4400" i="1" dirty="0" smtClean="0"/>
              <a:t>(LA1.1 </a:t>
            </a:r>
            <a:r>
              <a:rPr lang="en-AU" sz="4400" i="1" dirty="0" err="1" smtClean="0"/>
              <a:t>pg</a:t>
            </a:r>
            <a:r>
              <a:rPr lang="en-AU" sz="4400" i="1" dirty="0" smtClean="0"/>
              <a:t> 18)</a:t>
            </a:r>
            <a:endParaRPr lang="en-AU" sz="4400" i="1" dirty="0"/>
          </a:p>
        </p:txBody>
      </p:sp>
      <p:sp>
        <p:nvSpPr>
          <p:cNvPr id="3" name="Content Placeholder 2"/>
          <p:cNvSpPr>
            <a:spLocks noGrp="1"/>
          </p:cNvSpPr>
          <p:nvPr>
            <p:ph idx="1"/>
          </p:nvPr>
        </p:nvSpPr>
        <p:spPr/>
        <p:txBody>
          <a:bodyPr>
            <a:normAutofit/>
          </a:bodyPr>
          <a:lstStyle/>
          <a:p>
            <a:pPr marL="914400" indent="-914400">
              <a:buFont typeface="+mj-lt"/>
              <a:buAutoNum type="alphaUcPeriod" startAt="4"/>
            </a:pPr>
            <a:endParaRPr lang="en-AU" sz="5400" dirty="0" smtClean="0"/>
          </a:p>
          <a:p>
            <a:pPr marL="914400" indent="-914400">
              <a:buFont typeface="+mj-lt"/>
              <a:buAutoNum type="alphaUcPeriod" startAt="4"/>
            </a:pPr>
            <a:r>
              <a:rPr lang="en-AU" sz="5400" dirty="0" smtClean="0"/>
              <a:t>People react quicker to sounds than visual stimuli</a:t>
            </a:r>
            <a:endParaRPr lang="en-AU" sz="5400" dirty="0"/>
          </a:p>
        </p:txBody>
      </p:sp>
    </p:spTree>
    <p:extLst>
      <p:ext uri="{BB962C8B-B14F-4D97-AF65-F5344CB8AC3E}">
        <p14:creationId xmlns:p14="http://schemas.microsoft.com/office/powerpoint/2010/main" xmlns="" val="181673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298408"/>
          </a:xfrm>
        </p:spPr>
        <p:txBody>
          <a:bodyPr>
            <a:normAutofit fontScale="90000"/>
          </a:bodyPr>
          <a:lstStyle/>
          <a:p>
            <a:pPr algn="ctr"/>
            <a:r>
              <a:rPr lang="en-AU" b="1" i="1" dirty="0" smtClean="0">
                <a:solidFill>
                  <a:srgbClr val="C00000"/>
                </a:solidFill>
              </a:rPr>
              <a:t>Identify the  IV and DV in each of the following </a:t>
            </a:r>
            <a:r>
              <a:rPr lang="en-AU" sz="4400" i="1" dirty="0" smtClean="0"/>
              <a:t>(LA1.1 </a:t>
            </a:r>
            <a:r>
              <a:rPr lang="en-AU" sz="4400" i="1" dirty="0" err="1" smtClean="0"/>
              <a:t>pg</a:t>
            </a:r>
            <a:r>
              <a:rPr lang="en-AU" sz="4400" i="1" dirty="0" smtClean="0"/>
              <a:t> 18)</a:t>
            </a:r>
            <a:endParaRPr lang="en-AU" sz="4400" i="1" dirty="0"/>
          </a:p>
        </p:txBody>
      </p:sp>
      <p:sp>
        <p:nvSpPr>
          <p:cNvPr id="3" name="Content Placeholder 2"/>
          <p:cNvSpPr>
            <a:spLocks noGrp="1"/>
          </p:cNvSpPr>
          <p:nvPr>
            <p:ph idx="1"/>
          </p:nvPr>
        </p:nvSpPr>
        <p:spPr>
          <a:xfrm>
            <a:off x="457200" y="1600200"/>
            <a:ext cx="8229600" cy="5069160"/>
          </a:xfrm>
        </p:spPr>
        <p:txBody>
          <a:bodyPr>
            <a:normAutofit/>
          </a:bodyPr>
          <a:lstStyle/>
          <a:p>
            <a:pPr marL="914400" indent="-914400">
              <a:buFont typeface="+mj-lt"/>
              <a:buAutoNum type="alphaUcPeriod" startAt="5"/>
            </a:pPr>
            <a:endParaRPr lang="en-AU" sz="5400" dirty="0" smtClean="0"/>
          </a:p>
          <a:p>
            <a:pPr marL="914400" indent="-914400">
              <a:buFont typeface="+mj-lt"/>
              <a:buAutoNum type="alphaUcPeriod" startAt="5"/>
            </a:pPr>
            <a:r>
              <a:rPr lang="en-AU" sz="5400" dirty="0" smtClean="0"/>
              <a:t>Using adult language when talking to infants improves their vocabulary.</a:t>
            </a:r>
            <a:endParaRPr lang="en-AU" sz="5400" dirty="0"/>
          </a:p>
        </p:txBody>
      </p:sp>
    </p:spTree>
    <p:extLst>
      <p:ext uri="{BB962C8B-B14F-4D97-AF65-F5344CB8AC3E}">
        <p14:creationId xmlns:p14="http://schemas.microsoft.com/office/powerpoint/2010/main" xmlns="" val="181673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298408"/>
          </a:xfrm>
        </p:spPr>
        <p:txBody>
          <a:bodyPr>
            <a:normAutofit fontScale="90000"/>
          </a:bodyPr>
          <a:lstStyle/>
          <a:p>
            <a:pPr algn="ctr"/>
            <a:r>
              <a:rPr lang="en-AU" b="1" i="1" dirty="0" smtClean="0">
                <a:solidFill>
                  <a:srgbClr val="C00000"/>
                </a:solidFill>
              </a:rPr>
              <a:t>Identify the  IV and DV in each of the following </a:t>
            </a:r>
            <a:r>
              <a:rPr lang="en-AU" sz="4400" i="1" dirty="0" smtClean="0"/>
              <a:t>(LA1.1 </a:t>
            </a:r>
            <a:r>
              <a:rPr lang="en-AU" sz="4400" i="1" dirty="0" err="1" smtClean="0"/>
              <a:t>pg</a:t>
            </a:r>
            <a:r>
              <a:rPr lang="en-AU" sz="4400" i="1" dirty="0" smtClean="0"/>
              <a:t> 18)</a:t>
            </a:r>
            <a:endParaRPr lang="en-AU" sz="4400" i="1" dirty="0"/>
          </a:p>
        </p:txBody>
      </p:sp>
      <p:sp>
        <p:nvSpPr>
          <p:cNvPr id="3" name="Content Placeholder 2"/>
          <p:cNvSpPr>
            <a:spLocks noGrp="1"/>
          </p:cNvSpPr>
          <p:nvPr>
            <p:ph idx="1"/>
          </p:nvPr>
        </p:nvSpPr>
        <p:spPr/>
        <p:txBody>
          <a:bodyPr>
            <a:normAutofit/>
          </a:bodyPr>
          <a:lstStyle/>
          <a:p>
            <a:pPr marL="914400" indent="-914400">
              <a:buFont typeface="+mj-lt"/>
              <a:buAutoNum type="alphaUcPeriod" startAt="6"/>
            </a:pPr>
            <a:endParaRPr lang="en-AU" sz="5400" dirty="0" smtClean="0"/>
          </a:p>
          <a:p>
            <a:pPr marL="914400" indent="-914400">
              <a:buFont typeface="+mj-lt"/>
              <a:buAutoNum type="alphaUcPeriod" startAt="6"/>
            </a:pPr>
            <a:r>
              <a:rPr lang="en-AU" sz="5400" dirty="0" smtClean="0"/>
              <a:t>People change their pitch of voice when lying.</a:t>
            </a:r>
            <a:endParaRPr lang="en-AU" sz="5400" dirty="0"/>
          </a:p>
        </p:txBody>
      </p:sp>
    </p:spTree>
    <p:extLst>
      <p:ext uri="{BB962C8B-B14F-4D97-AF65-F5344CB8AC3E}">
        <p14:creationId xmlns:p14="http://schemas.microsoft.com/office/powerpoint/2010/main" xmlns="" val="181673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298408"/>
          </a:xfrm>
        </p:spPr>
        <p:txBody>
          <a:bodyPr>
            <a:normAutofit fontScale="90000"/>
          </a:bodyPr>
          <a:lstStyle/>
          <a:p>
            <a:pPr algn="ctr"/>
            <a:r>
              <a:rPr lang="en-AU" b="1" i="1" dirty="0" smtClean="0">
                <a:solidFill>
                  <a:srgbClr val="C00000"/>
                </a:solidFill>
              </a:rPr>
              <a:t>Identify the  IV and DV in each of the following </a:t>
            </a:r>
            <a:r>
              <a:rPr lang="en-AU" sz="4400" i="1" dirty="0" smtClean="0"/>
              <a:t>(LA1.1 </a:t>
            </a:r>
            <a:r>
              <a:rPr lang="en-AU" sz="4400" i="1" dirty="0" err="1" smtClean="0"/>
              <a:t>pg</a:t>
            </a:r>
            <a:r>
              <a:rPr lang="en-AU" sz="4400" i="1" dirty="0" smtClean="0"/>
              <a:t> 18)</a:t>
            </a:r>
            <a:endParaRPr lang="en-AU" sz="4400" i="1" dirty="0"/>
          </a:p>
        </p:txBody>
      </p:sp>
      <p:sp>
        <p:nvSpPr>
          <p:cNvPr id="3" name="Content Placeholder 2"/>
          <p:cNvSpPr>
            <a:spLocks noGrp="1"/>
          </p:cNvSpPr>
          <p:nvPr>
            <p:ph idx="1"/>
          </p:nvPr>
        </p:nvSpPr>
        <p:spPr/>
        <p:txBody>
          <a:bodyPr>
            <a:normAutofit fontScale="92500"/>
          </a:bodyPr>
          <a:lstStyle/>
          <a:p>
            <a:pPr marL="914400" indent="-914400">
              <a:buFont typeface="+mj-lt"/>
              <a:buAutoNum type="alphaUcPeriod" startAt="7"/>
            </a:pPr>
            <a:endParaRPr lang="en-AU" sz="5400" dirty="0" smtClean="0"/>
          </a:p>
          <a:p>
            <a:pPr marL="914400" indent="-914400">
              <a:buFont typeface="+mj-lt"/>
              <a:buAutoNum type="alphaUcPeriod" startAt="7"/>
            </a:pPr>
            <a:r>
              <a:rPr lang="en-AU" sz="5400" dirty="0" smtClean="0"/>
              <a:t>People who suffer from depression recall more negative experiences than positive experiences.</a:t>
            </a:r>
            <a:endParaRPr lang="en-AU" sz="5400" dirty="0"/>
          </a:p>
        </p:txBody>
      </p:sp>
    </p:spTree>
    <p:extLst>
      <p:ext uri="{BB962C8B-B14F-4D97-AF65-F5344CB8AC3E}">
        <p14:creationId xmlns:p14="http://schemas.microsoft.com/office/powerpoint/2010/main" xmlns="" val="1816739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298408"/>
          </a:xfrm>
        </p:spPr>
        <p:txBody>
          <a:bodyPr>
            <a:normAutofit fontScale="90000"/>
          </a:bodyPr>
          <a:lstStyle/>
          <a:p>
            <a:pPr algn="ctr"/>
            <a:r>
              <a:rPr lang="en-AU" b="1" i="1" dirty="0" smtClean="0">
                <a:solidFill>
                  <a:srgbClr val="C00000"/>
                </a:solidFill>
              </a:rPr>
              <a:t>Identify the  IV and DV in each of the following </a:t>
            </a:r>
            <a:r>
              <a:rPr lang="en-AU" sz="4400" i="1" dirty="0" smtClean="0"/>
              <a:t>(LA1.1 </a:t>
            </a:r>
            <a:r>
              <a:rPr lang="en-AU" sz="4400" i="1" dirty="0" err="1" smtClean="0"/>
              <a:t>pg</a:t>
            </a:r>
            <a:r>
              <a:rPr lang="en-AU" sz="4400" i="1" dirty="0" smtClean="0"/>
              <a:t> 18)</a:t>
            </a:r>
            <a:endParaRPr lang="en-AU" sz="4400" i="1" dirty="0"/>
          </a:p>
        </p:txBody>
      </p:sp>
      <p:sp>
        <p:nvSpPr>
          <p:cNvPr id="3" name="Content Placeholder 2"/>
          <p:cNvSpPr>
            <a:spLocks noGrp="1"/>
          </p:cNvSpPr>
          <p:nvPr>
            <p:ph idx="1"/>
          </p:nvPr>
        </p:nvSpPr>
        <p:spPr/>
        <p:txBody>
          <a:bodyPr>
            <a:normAutofit/>
          </a:bodyPr>
          <a:lstStyle/>
          <a:p>
            <a:pPr marL="914400" indent="-914400">
              <a:buFont typeface="+mj-lt"/>
              <a:buAutoNum type="alphaUcPeriod" startAt="8"/>
            </a:pPr>
            <a:endParaRPr lang="en-AU" sz="5400" dirty="0" smtClean="0"/>
          </a:p>
          <a:p>
            <a:pPr marL="914400" indent="-914400">
              <a:buFont typeface="+mj-lt"/>
              <a:buAutoNum type="alphaUcPeriod" startAt="8"/>
            </a:pPr>
            <a:r>
              <a:rPr lang="en-AU" sz="5400" dirty="0" smtClean="0"/>
              <a:t>Daydreaming occurs more frequently during simple tasks than during complex tasks</a:t>
            </a:r>
            <a:endParaRPr lang="en-AU" sz="5400" dirty="0"/>
          </a:p>
        </p:txBody>
      </p:sp>
    </p:spTree>
    <p:extLst>
      <p:ext uri="{BB962C8B-B14F-4D97-AF65-F5344CB8AC3E}">
        <p14:creationId xmlns:p14="http://schemas.microsoft.com/office/powerpoint/2010/main" xmlns="" val="181673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298408"/>
          </a:xfrm>
        </p:spPr>
        <p:txBody>
          <a:bodyPr>
            <a:normAutofit fontScale="90000"/>
          </a:bodyPr>
          <a:lstStyle/>
          <a:p>
            <a:pPr algn="ctr"/>
            <a:r>
              <a:rPr lang="en-AU" b="1" i="1" dirty="0" smtClean="0">
                <a:solidFill>
                  <a:srgbClr val="C00000"/>
                </a:solidFill>
              </a:rPr>
              <a:t>Identify the  IV and DV in each of the following </a:t>
            </a:r>
            <a:r>
              <a:rPr lang="en-AU" sz="4400" i="1" dirty="0" smtClean="0"/>
              <a:t>(LA1.1 </a:t>
            </a:r>
            <a:r>
              <a:rPr lang="en-AU" sz="4400" i="1" dirty="0" err="1" smtClean="0"/>
              <a:t>pg</a:t>
            </a:r>
            <a:r>
              <a:rPr lang="en-AU" sz="4400" i="1" dirty="0" smtClean="0"/>
              <a:t> 18)</a:t>
            </a:r>
            <a:endParaRPr lang="en-AU" sz="4400" i="1" dirty="0"/>
          </a:p>
        </p:txBody>
      </p:sp>
      <p:sp>
        <p:nvSpPr>
          <p:cNvPr id="3" name="Content Placeholder 2"/>
          <p:cNvSpPr>
            <a:spLocks noGrp="1"/>
          </p:cNvSpPr>
          <p:nvPr>
            <p:ph idx="1"/>
          </p:nvPr>
        </p:nvSpPr>
        <p:spPr/>
        <p:txBody>
          <a:bodyPr>
            <a:normAutofit/>
          </a:bodyPr>
          <a:lstStyle/>
          <a:p>
            <a:pPr marL="914400" indent="-914400">
              <a:buFont typeface="+mj-lt"/>
              <a:buAutoNum type="alphaUcPeriod" startAt="9"/>
            </a:pPr>
            <a:endParaRPr lang="en-AU" sz="5400" dirty="0" smtClean="0"/>
          </a:p>
          <a:p>
            <a:pPr marL="914400" indent="-914400">
              <a:buFont typeface="+mj-lt"/>
              <a:buAutoNum type="alphaUcPeriod" startAt="9"/>
            </a:pPr>
            <a:r>
              <a:rPr lang="en-AU" sz="5400" dirty="0" smtClean="0"/>
              <a:t>Working on an assembly line are more productive when working alone than in a small group.</a:t>
            </a:r>
            <a:endParaRPr lang="en-AU" sz="5400" dirty="0"/>
          </a:p>
        </p:txBody>
      </p:sp>
    </p:spTree>
    <p:extLst>
      <p:ext uri="{BB962C8B-B14F-4D97-AF65-F5344CB8AC3E}">
        <p14:creationId xmlns:p14="http://schemas.microsoft.com/office/powerpoint/2010/main" xmlns="" val="1816739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a:xfrm>
            <a:off x="457200" y="0"/>
            <a:ext cx="8229600" cy="6858000"/>
          </a:xfrm>
        </p:spPr>
        <p:txBody>
          <a:bodyPr/>
          <a:lstStyle/>
          <a:p>
            <a:pPr>
              <a:buNone/>
            </a:pPr>
            <a:r>
              <a:rPr lang="en-AU" i="1" dirty="0" smtClean="0">
                <a:solidFill>
                  <a:srgbClr val="FF0000"/>
                </a:solidFill>
              </a:rPr>
              <a:t>Extraneous variables </a:t>
            </a:r>
            <a:r>
              <a:rPr lang="en-AU" dirty="0" smtClean="0"/>
              <a:t>= variables other than IV that can cause a change in the DV.</a:t>
            </a:r>
          </a:p>
          <a:p>
            <a:pPr>
              <a:buNone/>
            </a:pPr>
            <a:endParaRPr lang="en-AU" dirty="0" smtClean="0"/>
          </a:p>
          <a:p>
            <a:pPr>
              <a:buNone/>
            </a:pPr>
            <a:r>
              <a:rPr lang="en-AU" dirty="0" smtClean="0"/>
              <a:t>“If people sleep six or less hours (cause/IV), the frequency of headaches is likely to increase (effect/DV).”</a:t>
            </a:r>
          </a:p>
          <a:p>
            <a:pPr>
              <a:buNone/>
            </a:pPr>
            <a:endParaRPr lang="en-AU" dirty="0" smtClean="0"/>
          </a:p>
          <a:p>
            <a:pPr>
              <a:buNone/>
            </a:pPr>
            <a:r>
              <a:rPr lang="en-AU" dirty="0" smtClean="0"/>
              <a:t>However, other </a:t>
            </a:r>
            <a:r>
              <a:rPr lang="en-AU" u="sng" dirty="0" smtClean="0"/>
              <a:t>extraneous variables </a:t>
            </a:r>
            <a:r>
              <a:rPr lang="en-AU" dirty="0" smtClean="0"/>
              <a:t>(causes) may increase the frequency of headaches such as: stress, illness, the use of medication</a:t>
            </a:r>
          </a:p>
          <a:p>
            <a:pPr>
              <a:buNone/>
            </a:pPr>
            <a:endParaRPr lang="en-AU"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0"/>
            <a:ext cx="8229600" cy="6858000"/>
          </a:xfrm>
        </p:spPr>
        <p:txBody>
          <a:bodyPr/>
          <a:lstStyle/>
          <a:p>
            <a:pPr>
              <a:buNone/>
            </a:pPr>
            <a:endParaRPr lang="en-AU" dirty="0" smtClean="0"/>
          </a:p>
          <a:p>
            <a:pPr>
              <a:buNone/>
            </a:pPr>
            <a:endParaRPr lang="en-AU" dirty="0" smtClean="0"/>
          </a:p>
          <a:p>
            <a:pPr>
              <a:buNone/>
            </a:pPr>
            <a:r>
              <a:rPr lang="en-AU" dirty="0" smtClean="0"/>
              <a:t>Researches actively look for and control or eliminate these extraneous variable prior to conducting the research.</a:t>
            </a:r>
          </a:p>
          <a:p>
            <a:pPr>
              <a:buNone/>
            </a:pPr>
            <a:endParaRPr lang="en-AU" dirty="0" smtClean="0"/>
          </a:p>
          <a:p>
            <a:pPr>
              <a:buNone/>
            </a:pPr>
            <a:r>
              <a:rPr lang="en-AU" dirty="0" smtClean="0"/>
              <a:t>Why ????</a:t>
            </a:r>
          </a:p>
          <a:p>
            <a:pPr>
              <a:buNone/>
            </a:pPr>
            <a:endParaRPr lang="en-AU" dirty="0" smtClean="0"/>
          </a:p>
          <a:p>
            <a:pPr>
              <a:buNone/>
            </a:pPr>
            <a:r>
              <a:rPr lang="en-AU" dirty="0" smtClean="0"/>
              <a:t>- L.A 2.5 Class/Group discussion</a:t>
            </a:r>
          </a:p>
          <a:p>
            <a:pPr>
              <a:buNone/>
            </a:pPr>
            <a:endParaRPr lang="en-AU" dirty="0" smtClean="0"/>
          </a:p>
          <a:p>
            <a:pPr>
              <a:buNone/>
            </a:pPr>
            <a:r>
              <a:rPr lang="en-AU" u="sng" dirty="0" smtClean="0"/>
              <a:t>Homework</a:t>
            </a:r>
            <a:r>
              <a:rPr lang="en-AU" dirty="0" smtClean="0"/>
              <a:t>: L.A. 1.8 Workbook, p. 21 – Part A</a:t>
            </a:r>
            <a:endParaRPr lang="en-A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u="sng" dirty="0" smtClean="0">
                <a:solidFill>
                  <a:srgbClr val="B31B96"/>
                </a:solidFill>
              </a:rPr>
              <a:t>Experimental and control groups</a:t>
            </a:r>
            <a:endParaRPr lang="en-AU" u="sng" dirty="0">
              <a:solidFill>
                <a:srgbClr val="B31B96"/>
              </a:solidFill>
            </a:endParaRPr>
          </a:p>
        </p:txBody>
      </p:sp>
      <p:sp>
        <p:nvSpPr>
          <p:cNvPr id="3" name="Content Placeholder 2"/>
          <p:cNvSpPr>
            <a:spLocks noGrp="1"/>
          </p:cNvSpPr>
          <p:nvPr>
            <p:ph idx="1"/>
          </p:nvPr>
        </p:nvSpPr>
        <p:spPr>
          <a:xfrm>
            <a:off x="457200" y="1340768"/>
            <a:ext cx="8229600" cy="5517232"/>
          </a:xfrm>
        </p:spPr>
        <p:txBody>
          <a:bodyPr>
            <a:normAutofit fontScale="92500" lnSpcReduction="10000"/>
          </a:bodyPr>
          <a:lstStyle/>
          <a:p>
            <a:pPr>
              <a:buNone/>
            </a:pPr>
            <a:r>
              <a:rPr lang="en-AU" dirty="0" smtClean="0"/>
              <a:t>“Caffeine consumption increases the performance on a math test.”</a:t>
            </a:r>
          </a:p>
          <a:p>
            <a:pPr>
              <a:buNone/>
            </a:pPr>
            <a:r>
              <a:rPr lang="en-AU" dirty="0" smtClean="0"/>
              <a:t>An </a:t>
            </a:r>
            <a:r>
              <a:rPr lang="en-AU" b="1" dirty="0" smtClean="0"/>
              <a:t>experiment</a:t>
            </a:r>
            <a:r>
              <a:rPr lang="en-AU" dirty="0" smtClean="0"/>
              <a:t> often requires the researcher to divide the participants into two groups:</a:t>
            </a:r>
          </a:p>
          <a:p>
            <a:pPr>
              <a:buNone/>
            </a:pPr>
            <a:endParaRPr lang="en-AU" dirty="0" smtClean="0"/>
          </a:p>
          <a:p>
            <a:pPr>
              <a:buNone/>
            </a:pPr>
            <a:r>
              <a:rPr lang="en-AU" i="1" dirty="0" smtClean="0">
                <a:solidFill>
                  <a:srgbClr val="FF0000"/>
                </a:solidFill>
              </a:rPr>
              <a:t>Experimental group </a:t>
            </a:r>
            <a:r>
              <a:rPr lang="en-AU" dirty="0" smtClean="0"/>
              <a:t>= this group of participants is exposed to the experimental condition (caffeine – IV)</a:t>
            </a:r>
          </a:p>
          <a:p>
            <a:pPr>
              <a:buNone/>
            </a:pPr>
            <a:endParaRPr lang="en-AU" dirty="0" smtClean="0"/>
          </a:p>
          <a:p>
            <a:pPr>
              <a:buNone/>
            </a:pPr>
            <a:r>
              <a:rPr lang="en-AU" i="1" dirty="0" smtClean="0">
                <a:solidFill>
                  <a:srgbClr val="FF0000"/>
                </a:solidFill>
              </a:rPr>
              <a:t>Control group </a:t>
            </a:r>
            <a:r>
              <a:rPr lang="en-AU" dirty="0" smtClean="0"/>
              <a:t>= this group of participants is NOT exposed to the experimental condition (IV caffeine is absent)</a:t>
            </a:r>
            <a:endParaRPr lang="en-A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67544" y="260648"/>
            <a:ext cx="8229600" cy="6597352"/>
          </a:xfrm>
        </p:spPr>
        <p:txBody>
          <a:bodyPr/>
          <a:lstStyle/>
          <a:p>
            <a:r>
              <a:rPr lang="en-AU" dirty="0" smtClean="0"/>
              <a:t>The function of the </a:t>
            </a:r>
            <a:r>
              <a:rPr lang="en-AU" b="1" dirty="0" smtClean="0"/>
              <a:t>control group </a:t>
            </a:r>
            <a:r>
              <a:rPr lang="en-AU" dirty="0" smtClean="0"/>
              <a:t>is to compare the performance of the experimental group in order to determine whether the independent variable has affected the dependent variable. </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260648"/>
            <a:ext cx="8229600" cy="5865515"/>
          </a:xfrm>
        </p:spPr>
        <p:txBody>
          <a:bodyPr/>
          <a:lstStyle/>
          <a:p>
            <a:r>
              <a:rPr lang="en-AU" dirty="0" smtClean="0"/>
              <a:t>What is a </a:t>
            </a:r>
            <a:r>
              <a:rPr lang="en-AU" i="1" dirty="0" smtClean="0">
                <a:solidFill>
                  <a:srgbClr val="FF0000"/>
                </a:solidFill>
              </a:rPr>
              <a:t>Scientific method</a:t>
            </a:r>
            <a:r>
              <a:rPr lang="en-AU" dirty="0" smtClean="0"/>
              <a:t>?</a:t>
            </a:r>
          </a:p>
          <a:p>
            <a:endParaRPr lang="en-AU" dirty="0"/>
          </a:p>
          <a:p>
            <a:pPr>
              <a:buNone/>
            </a:pPr>
            <a:r>
              <a:rPr lang="en-AU" dirty="0" smtClean="0"/>
              <a:t>A quick revision: Scientific method is a series of systematic and orderly </a:t>
            </a:r>
            <a:r>
              <a:rPr lang="en-AU" u="sng" dirty="0" smtClean="0"/>
              <a:t>steps</a:t>
            </a:r>
            <a:r>
              <a:rPr lang="en-AU" dirty="0" smtClean="0"/>
              <a:t> that researchers use to plan, conduct and report research. </a:t>
            </a:r>
            <a:endParaRPr lang="en-A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6000" b="1" dirty="0" smtClean="0">
                <a:solidFill>
                  <a:srgbClr val="B31B96"/>
                </a:solidFill>
              </a:rPr>
              <a:t>Simple Experiment</a:t>
            </a:r>
            <a:endParaRPr lang="en-AU" sz="6000" b="1" dirty="0">
              <a:solidFill>
                <a:srgbClr val="B31B96"/>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89461436"/>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436096" y="6165304"/>
            <a:ext cx="3312368" cy="523220"/>
          </a:xfrm>
          <a:prstGeom prst="rect">
            <a:avLst/>
          </a:prstGeom>
          <a:noFill/>
        </p:spPr>
        <p:txBody>
          <a:bodyPr wrap="square" rtlCol="0">
            <a:spAutoFit/>
          </a:bodyPr>
          <a:lstStyle/>
          <a:p>
            <a:pPr algn="r"/>
            <a:r>
              <a:rPr lang="en-AU" sz="2800" dirty="0" smtClean="0"/>
              <a:t>Page 17 of text</a:t>
            </a:r>
            <a:endParaRPr lang="en-AU" sz="2800" dirty="0"/>
          </a:p>
        </p:txBody>
      </p:sp>
    </p:spTree>
    <p:extLst>
      <p:ext uri="{BB962C8B-B14F-4D97-AF65-F5344CB8AC3E}">
        <p14:creationId xmlns:p14="http://schemas.microsoft.com/office/powerpoint/2010/main" xmlns="" val="7760725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u="sng" dirty="0" smtClean="0">
                <a:solidFill>
                  <a:srgbClr val="B31B96"/>
                </a:solidFill>
              </a:rPr>
              <a:t>Experimental settings</a:t>
            </a:r>
            <a:endParaRPr lang="en-AU" u="sng" dirty="0">
              <a:solidFill>
                <a:srgbClr val="B31B96"/>
              </a:solidFill>
            </a:endParaRPr>
          </a:p>
        </p:txBody>
      </p:sp>
      <p:sp>
        <p:nvSpPr>
          <p:cNvPr id="3" name="Content Placeholder 2"/>
          <p:cNvSpPr>
            <a:spLocks noGrp="1"/>
          </p:cNvSpPr>
          <p:nvPr>
            <p:ph idx="1"/>
          </p:nvPr>
        </p:nvSpPr>
        <p:spPr>
          <a:xfrm>
            <a:off x="457200" y="1600200"/>
            <a:ext cx="8229600" cy="5069160"/>
          </a:xfrm>
        </p:spPr>
        <p:txBody>
          <a:bodyPr/>
          <a:lstStyle/>
          <a:p>
            <a:r>
              <a:rPr lang="en-AU" b="1" dirty="0" smtClean="0"/>
              <a:t>Laboratory setting </a:t>
            </a:r>
            <a:r>
              <a:rPr lang="en-AU" dirty="0" smtClean="0"/>
              <a:t>– here experiments CAN be conducted under strictly controlled conditions.  Why???</a:t>
            </a:r>
          </a:p>
          <a:p>
            <a:endParaRPr lang="en-AU" dirty="0" smtClean="0"/>
          </a:p>
          <a:p>
            <a:r>
              <a:rPr lang="en-AU" b="1" dirty="0" smtClean="0"/>
              <a:t>Field setting </a:t>
            </a:r>
            <a:r>
              <a:rPr lang="en-AU" dirty="0" smtClean="0"/>
              <a:t>– outside the laboratory, here the conditions of the experiment CANNOT be strictly controlled.   Why???</a:t>
            </a:r>
          </a:p>
          <a:p>
            <a:pPr>
              <a:buNone/>
            </a:pPr>
            <a:r>
              <a:rPr lang="en-AU" dirty="0" smtClean="0"/>
              <a:t>	Occurs in a real-life setting (relationship to the real world) </a:t>
            </a:r>
            <a:endParaRPr lang="en-A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u="sng" dirty="0" smtClean="0">
                <a:solidFill>
                  <a:srgbClr val="B31B96"/>
                </a:solidFill>
              </a:rPr>
              <a:t>Advantages and Limitations of Experimental Research</a:t>
            </a:r>
            <a:endParaRPr lang="en-AU" u="sng" dirty="0">
              <a:solidFill>
                <a:srgbClr val="B31B96"/>
              </a:solidFill>
            </a:endParaRPr>
          </a:p>
        </p:txBody>
      </p:sp>
      <p:sp>
        <p:nvSpPr>
          <p:cNvPr id="3" name="Content Placeholder 2"/>
          <p:cNvSpPr>
            <a:spLocks noGrp="1"/>
          </p:cNvSpPr>
          <p:nvPr>
            <p:ph idx="1"/>
          </p:nvPr>
        </p:nvSpPr>
        <p:spPr/>
        <p:txBody>
          <a:bodyPr>
            <a:normAutofit lnSpcReduction="10000"/>
          </a:bodyPr>
          <a:lstStyle/>
          <a:p>
            <a:pPr>
              <a:buNone/>
            </a:pPr>
            <a:r>
              <a:rPr lang="en-AU" b="1" dirty="0" smtClean="0"/>
              <a:t>Advantages:</a:t>
            </a:r>
          </a:p>
          <a:p>
            <a:pPr>
              <a:buFontTx/>
              <a:buChar char="-"/>
            </a:pPr>
            <a:r>
              <a:rPr lang="en-AU" b="1" dirty="0" smtClean="0"/>
              <a:t>IV</a:t>
            </a:r>
            <a:r>
              <a:rPr lang="en-AU" dirty="0" smtClean="0"/>
              <a:t> can be </a:t>
            </a:r>
            <a:r>
              <a:rPr lang="en-AU" b="1" dirty="0" smtClean="0"/>
              <a:t>manipulated</a:t>
            </a:r>
            <a:r>
              <a:rPr lang="en-AU" dirty="0" smtClean="0"/>
              <a:t> in order to observe the effect on the DV -&gt; possible to test if there is cause and effect relationship between the IV and DV.</a:t>
            </a:r>
          </a:p>
          <a:p>
            <a:pPr>
              <a:buFontTx/>
              <a:buChar char="-"/>
            </a:pPr>
            <a:r>
              <a:rPr lang="en-AU" dirty="0" smtClean="0"/>
              <a:t>The experimenter has </a:t>
            </a:r>
            <a:r>
              <a:rPr lang="en-AU" b="1" dirty="0" smtClean="0"/>
              <a:t>more control </a:t>
            </a:r>
            <a:r>
              <a:rPr lang="en-AU" dirty="0" smtClean="0"/>
              <a:t>over extraneous variables than in other research methods (especially in laboratory setting).</a:t>
            </a:r>
          </a:p>
          <a:p>
            <a:pPr>
              <a:buFontTx/>
              <a:buChar char="-"/>
            </a:pPr>
            <a:r>
              <a:rPr lang="en-AU" dirty="0" smtClean="0"/>
              <a:t>The experiment can be </a:t>
            </a:r>
            <a:r>
              <a:rPr lang="en-AU" b="1" dirty="0" smtClean="0"/>
              <a:t>replicated</a:t>
            </a:r>
            <a:endParaRPr lang="en-AU"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332656"/>
            <a:ext cx="8229600" cy="5793507"/>
          </a:xfrm>
        </p:spPr>
        <p:txBody>
          <a:bodyPr/>
          <a:lstStyle/>
          <a:p>
            <a:pPr>
              <a:buNone/>
            </a:pPr>
            <a:endParaRPr lang="en-AU" b="1" dirty="0" smtClean="0"/>
          </a:p>
          <a:p>
            <a:pPr>
              <a:buNone/>
            </a:pPr>
            <a:r>
              <a:rPr lang="en-AU" b="1" dirty="0" smtClean="0"/>
              <a:t>Limitations:</a:t>
            </a:r>
          </a:p>
          <a:p>
            <a:pPr>
              <a:buFontTx/>
              <a:buChar char="-"/>
            </a:pPr>
            <a:r>
              <a:rPr lang="en-AU" dirty="0" smtClean="0"/>
              <a:t>Laboratory settings are often artificial and dissimilar to real life</a:t>
            </a:r>
          </a:p>
          <a:p>
            <a:pPr>
              <a:buFontTx/>
              <a:buChar char="-"/>
            </a:pPr>
            <a:r>
              <a:rPr lang="en-AU" dirty="0" smtClean="0"/>
              <a:t>Some things cannot be measured in a laboratory, e.g. breaking up families to measure the effects of family separation.</a:t>
            </a:r>
            <a:endParaRPr lang="en-A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u="sng" dirty="0" smtClean="0">
                <a:solidFill>
                  <a:srgbClr val="B31B96"/>
                </a:solidFill>
              </a:rPr>
              <a:t>Sampling procedures</a:t>
            </a:r>
            <a:endParaRPr lang="en-AU" u="sng" dirty="0">
              <a:solidFill>
                <a:srgbClr val="B31B96"/>
              </a:solidFill>
            </a:endParaRPr>
          </a:p>
        </p:txBody>
      </p:sp>
      <p:sp>
        <p:nvSpPr>
          <p:cNvPr id="3" name="Content Placeholder 2"/>
          <p:cNvSpPr>
            <a:spLocks noGrp="1"/>
          </p:cNvSpPr>
          <p:nvPr>
            <p:ph idx="1"/>
          </p:nvPr>
        </p:nvSpPr>
        <p:spPr/>
        <p:txBody>
          <a:bodyPr>
            <a:normAutofit/>
          </a:bodyPr>
          <a:lstStyle/>
          <a:p>
            <a:pPr>
              <a:buNone/>
            </a:pPr>
            <a:r>
              <a:rPr lang="en-AU" i="1" dirty="0" smtClean="0">
                <a:solidFill>
                  <a:srgbClr val="FF0000"/>
                </a:solidFill>
              </a:rPr>
              <a:t>Sample</a:t>
            </a:r>
            <a:r>
              <a:rPr lang="en-AU" dirty="0" smtClean="0"/>
              <a:t> = a subsection, or smaller group, of research participants selected from a larger group called </a:t>
            </a:r>
            <a:r>
              <a:rPr lang="en-AU" u="sng" dirty="0" smtClean="0"/>
              <a:t>population</a:t>
            </a:r>
            <a:r>
              <a:rPr lang="en-AU" dirty="0" smtClean="0"/>
              <a:t> of research interest.</a:t>
            </a:r>
          </a:p>
          <a:p>
            <a:pPr>
              <a:buNone/>
            </a:pPr>
            <a:endParaRPr lang="en-AU" dirty="0" smtClean="0"/>
          </a:p>
          <a:p>
            <a:pPr>
              <a:buNone/>
            </a:pPr>
            <a:r>
              <a:rPr lang="en-AU" u="sng" dirty="0" smtClean="0"/>
              <a:t>Example</a:t>
            </a:r>
            <a:r>
              <a:rPr lang="en-AU" dirty="0" smtClean="0"/>
              <a:t>: If you were testing students from UYSC, your sample would be a selection of students from across the school</a:t>
            </a:r>
          </a:p>
          <a:p>
            <a:pPr>
              <a:buNone/>
            </a:pPr>
            <a:endParaRPr lang="en-AU" dirty="0" smtClean="0"/>
          </a:p>
          <a:p>
            <a:pPr>
              <a:buNone/>
            </a:pPr>
            <a:endParaRPr lang="en-AU"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i="1" dirty="0" smtClean="0">
                <a:solidFill>
                  <a:srgbClr val="FF0000"/>
                </a:solidFill>
              </a:rPr>
              <a:t>Population</a:t>
            </a:r>
            <a:r>
              <a:rPr lang="en-AU" dirty="0" smtClean="0"/>
              <a:t> = the entire group of research interest from which a sample is drawn.</a:t>
            </a:r>
          </a:p>
          <a:p>
            <a:pPr>
              <a:buNone/>
            </a:pPr>
            <a:endParaRPr lang="en-AU" dirty="0" smtClean="0"/>
          </a:p>
          <a:p>
            <a:pPr>
              <a:buNone/>
            </a:pPr>
            <a:r>
              <a:rPr lang="en-AU" u="sng" dirty="0" smtClean="0"/>
              <a:t>Example: </a:t>
            </a:r>
            <a:r>
              <a:rPr lang="en-AU" dirty="0" smtClean="0"/>
              <a:t>all preschool children; all blonde-haired females, all VCE Psychology students etc..</a:t>
            </a:r>
            <a:endParaRPr lang="en-A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AU" dirty="0" smtClean="0"/>
          </a:p>
        </p:txBody>
      </p:sp>
      <p:sp>
        <p:nvSpPr>
          <p:cNvPr id="11267" name="Rectangle 3"/>
          <p:cNvSpPr>
            <a:spLocks noGrp="1" noChangeArrowheads="1"/>
          </p:cNvSpPr>
          <p:nvPr>
            <p:ph type="body" idx="1"/>
          </p:nvPr>
        </p:nvSpPr>
        <p:spPr/>
        <p:txBody>
          <a:bodyPr/>
          <a:lstStyle/>
          <a:p>
            <a:pPr eaLnBrk="1" hangingPunct="1">
              <a:buNone/>
            </a:pPr>
            <a:r>
              <a:rPr lang="en-AU" i="1" dirty="0" smtClean="0">
                <a:solidFill>
                  <a:srgbClr val="FF0000"/>
                </a:solidFill>
              </a:rPr>
              <a:t>Sampling</a:t>
            </a:r>
            <a:r>
              <a:rPr lang="en-AU" i="1" dirty="0" smtClean="0"/>
              <a:t> - </a:t>
            </a:r>
            <a:r>
              <a:rPr lang="en-AU" dirty="0" smtClean="0"/>
              <a:t>The process of selecting participants for a study. The sample should represent the population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en-AU" dirty="0" smtClean="0"/>
          </a:p>
        </p:txBody>
      </p:sp>
      <p:sp>
        <p:nvSpPr>
          <p:cNvPr id="12291" name="Rectangle 3"/>
          <p:cNvSpPr>
            <a:spLocks noGrp="1" noChangeArrowheads="1"/>
          </p:cNvSpPr>
          <p:nvPr>
            <p:ph type="body" idx="1"/>
          </p:nvPr>
        </p:nvSpPr>
        <p:spPr/>
        <p:txBody>
          <a:bodyPr/>
          <a:lstStyle/>
          <a:p>
            <a:pPr eaLnBrk="1" hangingPunct="1">
              <a:buNone/>
            </a:pPr>
            <a:r>
              <a:rPr lang="en-AU" i="1" dirty="0" smtClean="0">
                <a:solidFill>
                  <a:srgbClr val="FF0000"/>
                </a:solidFill>
              </a:rPr>
              <a:t>Representative sample </a:t>
            </a:r>
            <a:r>
              <a:rPr lang="en-AU" dirty="0" smtClean="0"/>
              <a:t>- a sample of a population that equally represents the population from which it was drawn</a:t>
            </a:r>
          </a:p>
          <a:p>
            <a:pPr eaLnBrk="1" hangingPunct="1">
              <a:buNone/>
            </a:pPr>
            <a:endParaRPr lang="en-AU" dirty="0" smtClean="0"/>
          </a:p>
          <a:p>
            <a:pPr eaLnBrk="1" hangingPunct="1">
              <a:buNone/>
            </a:pPr>
            <a:r>
              <a:rPr lang="en-AU" u="sng" dirty="0" smtClean="0"/>
              <a:t>Example</a:t>
            </a:r>
            <a:r>
              <a:rPr lang="en-AU" dirty="0" smtClean="0"/>
              <a:t>: It a sample from a whole school were picked at random, they would only be representative if all year levels were represented in the sample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endParaRPr lang="en-AU" dirty="0" smtClean="0"/>
          </a:p>
        </p:txBody>
      </p:sp>
      <p:sp>
        <p:nvSpPr>
          <p:cNvPr id="13315" name="Rectangle 3"/>
          <p:cNvSpPr>
            <a:spLocks noGrp="1" noChangeArrowheads="1"/>
          </p:cNvSpPr>
          <p:nvPr>
            <p:ph type="body" idx="1"/>
          </p:nvPr>
        </p:nvSpPr>
        <p:spPr/>
        <p:txBody>
          <a:bodyPr/>
          <a:lstStyle/>
          <a:p>
            <a:pPr eaLnBrk="1" hangingPunct="1">
              <a:buNone/>
            </a:pPr>
            <a:r>
              <a:rPr lang="en-AU" i="1" dirty="0" smtClean="0">
                <a:solidFill>
                  <a:srgbClr val="FF0000"/>
                </a:solidFill>
              </a:rPr>
              <a:t>Random Sampling </a:t>
            </a:r>
            <a:r>
              <a:rPr lang="en-AU" dirty="0" smtClean="0"/>
              <a:t>- Is a sampling procedure the ensures that every member of the population of research interest has an equal chance of being selected as a participant in a study</a:t>
            </a:r>
          </a:p>
          <a:p>
            <a:pPr eaLnBrk="1" hangingPunct="1">
              <a:buNone/>
            </a:pPr>
            <a:endParaRPr lang="en-AU" dirty="0" smtClean="0"/>
          </a:p>
          <a:p>
            <a:pPr eaLnBrk="1" hangingPunct="1">
              <a:buNone/>
            </a:pPr>
            <a:r>
              <a:rPr lang="en-AU" u="sng" dirty="0" smtClean="0"/>
              <a:t>Example: </a:t>
            </a:r>
            <a:r>
              <a:rPr lang="en-AU" dirty="0" smtClean="0"/>
              <a:t>When people are picked at random from the electoral roll</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en-AU" dirty="0" smtClean="0"/>
          </a:p>
        </p:txBody>
      </p:sp>
      <p:sp>
        <p:nvSpPr>
          <p:cNvPr id="14339" name="Rectangle 3"/>
          <p:cNvSpPr>
            <a:spLocks noGrp="1" noChangeArrowheads="1"/>
          </p:cNvSpPr>
          <p:nvPr>
            <p:ph type="body" idx="1"/>
          </p:nvPr>
        </p:nvSpPr>
        <p:spPr/>
        <p:txBody>
          <a:bodyPr/>
          <a:lstStyle/>
          <a:p>
            <a:pPr eaLnBrk="1" hangingPunct="1">
              <a:buNone/>
            </a:pPr>
            <a:r>
              <a:rPr lang="en-AU" i="1" dirty="0" smtClean="0">
                <a:solidFill>
                  <a:srgbClr val="FF0000"/>
                </a:solidFill>
              </a:rPr>
              <a:t>Random Allocation </a:t>
            </a:r>
            <a:r>
              <a:rPr lang="en-AU" dirty="0" smtClean="0"/>
              <a:t>- This is the process of assigning participants in an experimental group with each participant to the control or experimental group</a:t>
            </a:r>
          </a:p>
          <a:p>
            <a:pPr eaLnBrk="1" hangingPunct="1">
              <a:buNone/>
            </a:pPr>
            <a:endParaRPr lang="en-AU" dirty="0" smtClean="0"/>
          </a:p>
          <a:p>
            <a:pPr eaLnBrk="1" hangingPunct="1">
              <a:buNone/>
            </a:pPr>
            <a:r>
              <a:rPr lang="en-AU" u="sng" dirty="0" smtClean="0"/>
              <a:t>Example</a:t>
            </a:r>
            <a:r>
              <a:rPr lang="en-AU" dirty="0" smtClean="0"/>
              <a:t>: drawing names out of a box or flipping a coin</a:t>
            </a:r>
          </a:p>
          <a:p>
            <a:pPr eaLnBrk="1" hangingPunct="1"/>
            <a:endParaRPr lang="en-AU"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188640"/>
            <a:ext cx="8229600" cy="6408712"/>
          </a:xfrm>
        </p:spPr>
        <p:txBody>
          <a:bodyPr>
            <a:normAutofit/>
          </a:bodyPr>
          <a:lstStyle/>
          <a:p>
            <a:pPr>
              <a:buNone/>
            </a:pPr>
            <a:r>
              <a:rPr lang="en-AU" u="sng" dirty="0" smtClean="0"/>
              <a:t>Examples:</a:t>
            </a:r>
            <a:r>
              <a:rPr lang="en-AU" dirty="0" smtClean="0"/>
              <a:t> </a:t>
            </a:r>
          </a:p>
          <a:p>
            <a:pPr>
              <a:buNone/>
            </a:pPr>
            <a:r>
              <a:rPr lang="en-AU" dirty="0" smtClean="0"/>
              <a:t>Does caffeine really improve your performance on a math test??</a:t>
            </a:r>
          </a:p>
          <a:p>
            <a:pPr>
              <a:buNone/>
            </a:pPr>
            <a:r>
              <a:rPr lang="en-AU" dirty="0" smtClean="0"/>
              <a:t>Does the use of a hand-held-mobile phone while driving really increase the number of accidents on the road?</a:t>
            </a:r>
          </a:p>
          <a:p>
            <a:pPr>
              <a:buNone/>
            </a:pPr>
            <a:r>
              <a:rPr lang="en-AU" dirty="0" smtClean="0"/>
              <a:t>Is a shaven male chest really more appealing for women than hairy male chest?</a:t>
            </a:r>
          </a:p>
          <a:p>
            <a:pPr>
              <a:buNone/>
            </a:pPr>
            <a:r>
              <a:rPr lang="en-AU" dirty="0" smtClean="0"/>
              <a:t>Does sleep deprivation affect concentration?</a:t>
            </a:r>
          </a:p>
          <a:p>
            <a:pPr>
              <a:buNone/>
            </a:pPr>
            <a:r>
              <a:rPr lang="en-AU" dirty="0" smtClean="0"/>
              <a:t>Are married couples happier than single people? </a:t>
            </a:r>
            <a:endParaRPr lang="en-A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endParaRPr lang="en-AU" dirty="0" smtClean="0"/>
          </a:p>
        </p:txBody>
      </p:sp>
      <p:sp>
        <p:nvSpPr>
          <p:cNvPr id="15363" name="Rectangle 3"/>
          <p:cNvSpPr>
            <a:spLocks noGrp="1" noChangeArrowheads="1"/>
          </p:cNvSpPr>
          <p:nvPr>
            <p:ph type="body" idx="1"/>
          </p:nvPr>
        </p:nvSpPr>
        <p:spPr>
          <a:xfrm>
            <a:off x="457200" y="260648"/>
            <a:ext cx="8229600" cy="6597352"/>
          </a:xfrm>
        </p:spPr>
        <p:txBody>
          <a:bodyPr>
            <a:normAutofit/>
          </a:bodyPr>
          <a:lstStyle/>
          <a:p>
            <a:pPr eaLnBrk="1" hangingPunct="1">
              <a:lnSpc>
                <a:spcPct val="80000"/>
              </a:lnSpc>
              <a:buNone/>
            </a:pPr>
            <a:endParaRPr lang="en-AU" sz="3600" i="1" dirty="0" smtClean="0">
              <a:solidFill>
                <a:srgbClr val="FF0000"/>
              </a:solidFill>
            </a:endParaRPr>
          </a:p>
          <a:p>
            <a:pPr eaLnBrk="1" hangingPunct="1">
              <a:lnSpc>
                <a:spcPct val="80000"/>
              </a:lnSpc>
              <a:buNone/>
            </a:pPr>
            <a:r>
              <a:rPr lang="en-AU" sz="3600" i="1" dirty="0" smtClean="0">
                <a:solidFill>
                  <a:srgbClr val="FF0000"/>
                </a:solidFill>
              </a:rPr>
              <a:t>Stratified Sampling </a:t>
            </a:r>
            <a:r>
              <a:rPr lang="en-AU" sz="3600" dirty="0" smtClean="0"/>
              <a:t>- is the grouping by similarities of a sample into sub groups (or stratum). These sub groups help to group similar people together which leads to the results from groups who live and are surrounded by similar things</a:t>
            </a:r>
          </a:p>
          <a:p>
            <a:pPr eaLnBrk="1" hangingPunct="1">
              <a:lnSpc>
                <a:spcPct val="80000"/>
              </a:lnSpc>
              <a:buNone/>
            </a:pPr>
            <a:endParaRPr lang="en-AU" sz="3600" dirty="0" smtClean="0"/>
          </a:p>
          <a:p>
            <a:pPr eaLnBrk="1" hangingPunct="1">
              <a:lnSpc>
                <a:spcPct val="80000"/>
              </a:lnSpc>
              <a:buNone/>
            </a:pPr>
            <a:r>
              <a:rPr lang="en-AU" sz="3600" u="sng" dirty="0" smtClean="0"/>
              <a:t>Example</a:t>
            </a:r>
            <a:r>
              <a:rPr lang="en-AU" sz="3600" dirty="0" smtClean="0"/>
              <a:t>: attitudes of adults feel towards arsonists who deliberately light fires were separated in groups by type of living areas like city and rural. This would end in different results.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en-AU" dirty="0" smtClean="0"/>
          </a:p>
        </p:txBody>
      </p:sp>
      <p:sp>
        <p:nvSpPr>
          <p:cNvPr id="16387" name="Rectangle 3"/>
          <p:cNvSpPr>
            <a:spLocks noGrp="1" noChangeArrowheads="1"/>
          </p:cNvSpPr>
          <p:nvPr>
            <p:ph type="body" idx="1"/>
          </p:nvPr>
        </p:nvSpPr>
        <p:spPr/>
        <p:txBody>
          <a:bodyPr/>
          <a:lstStyle/>
          <a:p>
            <a:pPr eaLnBrk="1" hangingPunct="1">
              <a:buNone/>
            </a:pPr>
            <a:r>
              <a:rPr lang="en-AU" i="1" dirty="0" smtClean="0">
                <a:solidFill>
                  <a:srgbClr val="FF0000"/>
                </a:solidFill>
              </a:rPr>
              <a:t>Random stratified sampling </a:t>
            </a:r>
            <a:r>
              <a:rPr lang="en-AU" dirty="0" smtClean="0"/>
              <a:t>- as above including the process of randomly selecting students for each of the different sub section (or stratum)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AU" b="1" u="sng" dirty="0" smtClean="0">
                <a:solidFill>
                  <a:schemeClr val="accent6">
                    <a:lumMod val="75000"/>
                  </a:schemeClr>
                </a:solidFill>
                <a:effectLst>
                  <a:outerShdw blurRad="38100" dist="38100" dir="2700000" algn="tl">
                    <a:srgbClr val="000000">
                      <a:alpha val="43137"/>
                    </a:srgbClr>
                  </a:outerShdw>
                </a:effectLst>
              </a:rPr>
              <a:t>OBSERVATIONAL  STUDIES</a:t>
            </a:r>
          </a:p>
        </p:txBody>
      </p:sp>
      <p:sp>
        <p:nvSpPr>
          <p:cNvPr id="17411" name="Rectangle 3"/>
          <p:cNvSpPr>
            <a:spLocks noGrp="1" noChangeArrowheads="1"/>
          </p:cNvSpPr>
          <p:nvPr>
            <p:ph type="body" idx="1"/>
          </p:nvPr>
        </p:nvSpPr>
        <p:spPr>
          <a:xfrm>
            <a:off x="457200" y="1196752"/>
            <a:ext cx="8229600" cy="5400600"/>
          </a:xfrm>
        </p:spPr>
        <p:txBody>
          <a:bodyPr>
            <a:normAutofit fontScale="92500" lnSpcReduction="10000"/>
          </a:bodyPr>
          <a:lstStyle/>
          <a:p>
            <a:pPr eaLnBrk="1" hangingPunct="1">
              <a:lnSpc>
                <a:spcPct val="90000"/>
              </a:lnSpc>
            </a:pPr>
            <a:endParaRPr lang="en-AU" sz="2100" dirty="0" smtClean="0"/>
          </a:p>
          <a:p>
            <a:pPr eaLnBrk="1" hangingPunct="1">
              <a:lnSpc>
                <a:spcPct val="90000"/>
              </a:lnSpc>
            </a:pPr>
            <a:r>
              <a:rPr lang="en-AU" u="sng" dirty="0" smtClean="0"/>
              <a:t>Definition</a:t>
            </a:r>
            <a:r>
              <a:rPr lang="en-AU" dirty="0" smtClean="0"/>
              <a:t>: Observational study involves collection of data by carefully watching and recording behaviour as it occurs. </a:t>
            </a:r>
          </a:p>
          <a:p>
            <a:pPr eaLnBrk="1" hangingPunct="1">
              <a:lnSpc>
                <a:spcPct val="90000"/>
              </a:lnSpc>
            </a:pPr>
            <a:r>
              <a:rPr lang="en-AU" u="sng" dirty="0" smtClean="0"/>
              <a:t>Example</a:t>
            </a:r>
            <a:r>
              <a:rPr lang="en-AU" dirty="0" smtClean="0"/>
              <a:t>:  An example of this is, the study of hierarchies or “pecking order” in groups, </a:t>
            </a:r>
            <a:r>
              <a:rPr lang="en-AU" dirty="0" err="1" smtClean="0"/>
              <a:t>e.g</a:t>
            </a:r>
            <a:r>
              <a:rPr lang="en-AU" dirty="0" smtClean="0"/>
              <a:t> the school year, or canteen area or in a group of friends, who is higher up in the order, if there is any order.</a:t>
            </a:r>
          </a:p>
          <a:p>
            <a:pPr eaLnBrk="1" hangingPunct="1">
              <a:lnSpc>
                <a:spcPct val="90000"/>
              </a:lnSpc>
            </a:pPr>
            <a:r>
              <a:rPr lang="en-AU" u="sng" dirty="0" smtClean="0"/>
              <a:t>Advantages and Limitations</a:t>
            </a:r>
            <a:r>
              <a:rPr lang="en-AU" dirty="0" smtClean="0"/>
              <a:t>: When studying a behaviour in a lab, we will not be able to observe the long term effects.  Some behaviours can only be observed as they naturally occur and may not happen again</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AU" b="1" u="sng" dirty="0" smtClean="0">
                <a:solidFill>
                  <a:schemeClr val="tx2">
                    <a:lumMod val="60000"/>
                    <a:lumOff val="40000"/>
                  </a:schemeClr>
                </a:solidFill>
                <a:effectLst>
                  <a:outerShdw blurRad="38100" dist="38100" dir="2700000" algn="tl">
                    <a:srgbClr val="000000">
                      <a:alpha val="43137"/>
                    </a:srgbClr>
                  </a:outerShdw>
                </a:effectLst>
              </a:rPr>
              <a:t>CASE  STUDIES</a:t>
            </a:r>
          </a:p>
        </p:txBody>
      </p:sp>
      <p:sp>
        <p:nvSpPr>
          <p:cNvPr id="18435" name="Rectangle 3"/>
          <p:cNvSpPr>
            <a:spLocks noGrp="1" noChangeArrowheads="1"/>
          </p:cNvSpPr>
          <p:nvPr>
            <p:ph type="body" idx="1"/>
          </p:nvPr>
        </p:nvSpPr>
        <p:spPr/>
        <p:txBody>
          <a:bodyPr>
            <a:noAutofit/>
          </a:bodyPr>
          <a:lstStyle/>
          <a:p>
            <a:pPr eaLnBrk="1" hangingPunct="1">
              <a:lnSpc>
                <a:spcPct val="80000"/>
              </a:lnSpc>
            </a:pPr>
            <a:r>
              <a:rPr lang="en-AU" sz="3600" u="sng" dirty="0" smtClean="0"/>
              <a:t>Definition</a:t>
            </a:r>
            <a:r>
              <a:rPr lang="en-AU" sz="3600" dirty="0" smtClean="0"/>
              <a:t>: an in-depth investigation on behaviour or an event of interest on a single person or situation</a:t>
            </a:r>
          </a:p>
          <a:p>
            <a:pPr eaLnBrk="1" hangingPunct="1">
              <a:lnSpc>
                <a:spcPct val="80000"/>
              </a:lnSpc>
            </a:pPr>
            <a:r>
              <a:rPr lang="en-AU" sz="3600" u="sng" dirty="0" smtClean="0"/>
              <a:t>Example: </a:t>
            </a:r>
            <a:r>
              <a:rPr lang="en-AU" sz="3600" dirty="0" smtClean="0"/>
              <a:t>investigating a child or small group on a developmental issue</a:t>
            </a:r>
          </a:p>
          <a:p>
            <a:pPr eaLnBrk="1" hangingPunct="1">
              <a:lnSpc>
                <a:spcPct val="80000"/>
              </a:lnSpc>
            </a:pPr>
            <a:r>
              <a:rPr lang="en-AU" sz="3600" u="sng" dirty="0" smtClean="0"/>
              <a:t>Advantages: </a:t>
            </a:r>
            <a:r>
              <a:rPr lang="en-AU" sz="3600" dirty="0" smtClean="0"/>
              <a:t>experimental factors are similar, could create a hypothesis that cold be tested on other individuals</a:t>
            </a:r>
          </a:p>
          <a:p>
            <a:pPr eaLnBrk="1" hangingPunct="1">
              <a:lnSpc>
                <a:spcPct val="80000"/>
              </a:lnSpc>
            </a:pPr>
            <a:r>
              <a:rPr lang="en-AU" sz="3600" u="sng" dirty="0" smtClean="0"/>
              <a:t>Limitations</a:t>
            </a:r>
            <a:r>
              <a:rPr lang="en-AU" sz="3600" dirty="0" smtClean="0"/>
              <a:t>: cannot be used on a large sample –therefore very specific and can be biased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42394"/>
          </a:xfrm>
        </p:spPr>
        <p:txBody>
          <a:bodyPr>
            <a:normAutofit/>
          </a:bodyPr>
          <a:lstStyle/>
          <a:p>
            <a:r>
              <a:rPr lang="en-AU" sz="7200" b="1" dirty="0" smtClean="0">
                <a:solidFill>
                  <a:srgbClr val="B31B96"/>
                </a:solidFill>
                <a:effectLst>
                  <a:outerShdw blurRad="38100" dist="38100" dir="2700000" algn="tl">
                    <a:srgbClr val="000000">
                      <a:alpha val="43137"/>
                    </a:srgbClr>
                  </a:outerShdw>
                </a:effectLst>
              </a:rPr>
              <a:t>Summary Quiz</a:t>
            </a:r>
            <a:endParaRPr lang="en-AU" sz="7200" b="1" dirty="0">
              <a:solidFill>
                <a:srgbClr val="B31B9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3933056"/>
            <a:ext cx="8229600" cy="2193107"/>
          </a:xfrm>
        </p:spPr>
        <p:txBody>
          <a:bodyPr/>
          <a:lstStyle/>
          <a:p>
            <a:endParaRPr lang="en-A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1. Put the following Research steps in order:</a:t>
            </a:r>
            <a:endParaRPr lang="en-AU" dirty="0"/>
          </a:p>
        </p:txBody>
      </p:sp>
      <p:sp>
        <p:nvSpPr>
          <p:cNvPr id="3" name="Content Placeholder 2"/>
          <p:cNvSpPr>
            <a:spLocks noGrp="1"/>
          </p:cNvSpPr>
          <p:nvPr>
            <p:ph idx="1"/>
          </p:nvPr>
        </p:nvSpPr>
        <p:spPr/>
        <p:txBody>
          <a:bodyPr/>
          <a:lstStyle/>
          <a:p>
            <a:pPr>
              <a:buNone/>
            </a:pPr>
            <a:r>
              <a:rPr lang="en-AU" dirty="0" smtClean="0"/>
              <a:t> 1. Construction of a hypothesis</a:t>
            </a:r>
          </a:p>
          <a:p>
            <a:pPr>
              <a:buNone/>
            </a:pPr>
            <a:r>
              <a:rPr lang="en-AU" dirty="0" smtClean="0"/>
              <a:t> 2. Identification of the research problem</a:t>
            </a:r>
          </a:p>
          <a:p>
            <a:pPr>
              <a:buNone/>
            </a:pPr>
            <a:r>
              <a:rPr lang="en-AU" dirty="0" smtClean="0"/>
              <a:t> 3. Analysing the data</a:t>
            </a:r>
          </a:p>
          <a:p>
            <a:pPr>
              <a:buNone/>
            </a:pPr>
            <a:r>
              <a:rPr lang="en-AU" dirty="0" smtClean="0"/>
              <a:t> 4. Designing the method</a:t>
            </a:r>
          </a:p>
          <a:p>
            <a:pPr>
              <a:buNone/>
            </a:pPr>
            <a:r>
              <a:rPr lang="en-AU" dirty="0" smtClean="0"/>
              <a:t> 5. Collecting the data</a:t>
            </a:r>
          </a:p>
          <a:p>
            <a:pPr>
              <a:buNone/>
            </a:pPr>
            <a:r>
              <a:rPr lang="en-AU" dirty="0" smtClean="0"/>
              <a:t> 6. Reporting the research findings</a:t>
            </a:r>
          </a:p>
          <a:p>
            <a:pPr>
              <a:buNone/>
            </a:pPr>
            <a:r>
              <a:rPr lang="en-AU" dirty="0" smtClean="0"/>
              <a:t> 7. Interpreting data</a:t>
            </a:r>
            <a:endParaRPr lang="en-A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908720"/>
            <a:ext cx="8229600" cy="5949280"/>
          </a:xfrm>
        </p:spPr>
        <p:txBody>
          <a:bodyPr>
            <a:normAutofit/>
          </a:bodyPr>
          <a:lstStyle/>
          <a:p>
            <a:pPr>
              <a:buNone/>
            </a:pPr>
            <a:r>
              <a:rPr lang="en-AU" dirty="0" smtClean="0">
                <a:solidFill>
                  <a:srgbClr val="B31B96"/>
                </a:solidFill>
              </a:rPr>
              <a:t> 1. Identification of the research problem</a:t>
            </a:r>
          </a:p>
          <a:p>
            <a:pPr>
              <a:buNone/>
            </a:pPr>
            <a:r>
              <a:rPr lang="en-AU" dirty="0" smtClean="0">
                <a:solidFill>
                  <a:srgbClr val="B31B96"/>
                </a:solidFill>
              </a:rPr>
              <a:t> 2. Construction of a hypothesis</a:t>
            </a:r>
          </a:p>
          <a:p>
            <a:pPr>
              <a:buNone/>
            </a:pPr>
            <a:r>
              <a:rPr lang="en-AU" dirty="0" smtClean="0">
                <a:solidFill>
                  <a:srgbClr val="B31B96"/>
                </a:solidFill>
              </a:rPr>
              <a:t> 3. Designing the method</a:t>
            </a:r>
          </a:p>
          <a:p>
            <a:pPr>
              <a:buNone/>
            </a:pPr>
            <a:r>
              <a:rPr lang="en-AU" dirty="0" smtClean="0">
                <a:solidFill>
                  <a:srgbClr val="B31B96"/>
                </a:solidFill>
              </a:rPr>
              <a:t> 4. Collecting the data</a:t>
            </a:r>
          </a:p>
          <a:p>
            <a:pPr>
              <a:buNone/>
            </a:pPr>
            <a:r>
              <a:rPr lang="en-AU" dirty="0" smtClean="0">
                <a:solidFill>
                  <a:srgbClr val="B31B96"/>
                </a:solidFill>
              </a:rPr>
              <a:t> 5. Analysing the data</a:t>
            </a:r>
          </a:p>
          <a:p>
            <a:pPr>
              <a:buNone/>
            </a:pPr>
            <a:r>
              <a:rPr lang="en-AU" dirty="0" smtClean="0">
                <a:solidFill>
                  <a:srgbClr val="B31B96"/>
                </a:solidFill>
              </a:rPr>
              <a:t> 6. Interpreting data</a:t>
            </a:r>
          </a:p>
          <a:p>
            <a:pPr>
              <a:buNone/>
            </a:pPr>
            <a:r>
              <a:rPr lang="en-AU" dirty="0" smtClean="0">
                <a:solidFill>
                  <a:srgbClr val="B31B96"/>
                </a:solidFill>
              </a:rPr>
              <a:t> 7. Reporting the research findings</a:t>
            </a:r>
          </a:p>
          <a:p>
            <a:pPr>
              <a:buNone/>
            </a:pPr>
            <a:r>
              <a:rPr lang="en-AU" dirty="0" smtClean="0"/>
              <a:t>  </a:t>
            </a:r>
          </a:p>
          <a:p>
            <a:pPr>
              <a:buNone/>
            </a:pPr>
            <a:endParaRPr lang="en-A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2. Identify which one is NOT a Research Method</a:t>
            </a:r>
            <a:endParaRPr lang="en-AU" dirty="0"/>
          </a:p>
        </p:txBody>
      </p:sp>
      <p:sp>
        <p:nvSpPr>
          <p:cNvPr id="3" name="Content Placeholder 2"/>
          <p:cNvSpPr>
            <a:spLocks noGrp="1"/>
          </p:cNvSpPr>
          <p:nvPr>
            <p:ph idx="1"/>
          </p:nvPr>
        </p:nvSpPr>
        <p:spPr>
          <a:xfrm>
            <a:off x="457200" y="1600200"/>
            <a:ext cx="8229600" cy="5257800"/>
          </a:xfrm>
        </p:spPr>
        <p:txBody>
          <a:bodyPr>
            <a:normAutofit lnSpcReduction="10000"/>
          </a:bodyPr>
          <a:lstStyle/>
          <a:p>
            <a:pPr marL="514350" indent="-514350">
              <a:buAutoNum type="alphaLcParenR"/>
            </a:pPr>
            <a:r>
              <a:rPr lang="en-AU" dirty="0" smtClean="0"/>
              <a:t>Observational studies</a:t>
            </a:r>
          </a:p>
          <a:p>
            <a:pPr marL="514350" indent="-514350">
              <a:buAutoNum type="alphaLcParenR"/>
            </a:pPr>
            <a:r>
              <a:rPr lang="en-AU" dirty="0" smtClean="0"/>
              <a:t>Case studies</a:t>
            </a:r>
          </a:p>
          <a:p>
            <a:pPr marL="514350" indent="-514350">
              <a:buAutoNum type="alphaLcParenR"/>
            </a:pPr>
            <a:r>
              <a:rPr lang="en-AU" dirty="0" smtClean="0"/>
              <a:t>Experiments</a:t>
            </a:r>
          </a:p>
          <a:p>
            <a:pPr marL="514350" indent="-514350">
              <a:buAutoNum type="alphaLcParenR"/>
            </a:pPr>
            <a:r>
              <a:rPr lang="en-AU" dirty="0" smtClean="0"/>
              <a:t>Interviews</a:t>
            </a:r>
          </a:p>
          <a:p>
            <a:pPr marL="514350" indent="-514350">
              <a:buAutoNum type="alphaLcParenR"/>
            </a:pPr>
            <a:r>
              <a:rPr lang="en-AU" dirty="0" smtClean="0"/>
              <a:t>Short studies</a:t>
            </a:r>
          </a:p>
          <a:p>
            <a:pPr marL="514350" indent="-514350">
              <a:buAutoNum type="alphaLcParenR"/>
            </a:pPr>
            <a:r>
              <a:rPr lang="en-AU" dirty="0" smtClean="0"/>
              <a:t>Longitudinal studies</a:t>
            </a:r>
          </a:p>
          <a:p>
            <a:pPr marL="514350" indent="-514350">
              <a:buAutoNum type="alphaLcParenR"/>
            </a:pPr>
            <a:r>
              <a:rPr lang="en-AU" dirty="0" smtClean="0"/>
              <a:t>Cross-sectional studies</a:t>
            </a:r>
          </a:p>
          <a:p>
            <a:pPr marL="514350" indent="-514350">
              <a:buAutoNum type="alphaLcParenR"/>
            </a:pPr>
            <a:r>
              <a:rPr lang="en-AU" dirty="0" smtClean="0"/>
              <a:t>Correlational studies</a:t>
            </a:r>
          </a:p>
          <a:p>
            <a:pPr marL="514350" indent="-514350">
              <a:buAutoNum type="alphaLcParenR"/>
            </a:pPr>
            <a:r>
              <a:rPr lang="en-AU" dirty="0" smtClean="0"/>
              <a:t>Interviews</a:t>
            </a:r>
          </a:p>
          <a:p>
            <a:pPr marL="514350" indent="-514350">
              <a:buAutoNum type="alphaLcParenR"/>
            </a:pPr>
            <a:endParaRPr lang="en-A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2. Identify which one is NOT a Research Method</a:t>
            </a:r>
            <a:endParaRPr lang="en-AU" dirty="0"/>
          </a:p>
        </p:txBody>
      </p:sp>
      <p:sp>
        <p:nvSpPr>
          <p:cNvPr id="3" name="Content Placeholder 2"/>
          <p:cNvSpPr>
            <a:spLocks noGrp="1"/>
          </p:cNvSpPr>
          <p:nvPr>
            <p:ph idx="1"/>
          </p:nvPr>
        </p:nvSpPr>
        <p:spPr>
          <a:xfrm>
            <a:off x="457200" y="1600200"/>
            <a:ext cx="8229600" cy="5257800"/>
          </a:xfrm>
        </p:spPr>
        <p:txBody>
          <a:bodyPr>
            <a:normAutofit lnSpcReduction="10000"/>
          </a:bodyPr>
          <a:lstStyle/>
          <a:p>
            <a:pPr marL="514350" indent="-514350">
              <a:buAutoNum type="alphaLcParenR"/>
            </a:pPr>
            <a:r>
              <a:rPr lang="en-AU" dirty="0" smtClean="0"/>
              <a:t>Observational studies</a:t>
            </a:r>
          </a:p>
          <a:p>
            <a:pPr marL="514350" indent="-514350">
              <a:buAutoNum type="alphaLcParenR"/>
            </a:pPr>
            <a:r>
              <a:rPr lang="en-AU" dirty="0" smtClean="0"/>
              <a:t>Case studies</a:t>
            </a:r>
          </a:p>
          <a:p>
            <a:pPr marL="514350" indent="-514350">
              <a:buAutoNum type="alphaLcParenR"/>
            </a:pPr>
            <a:r>
              <a:rPr lang="en-AU" dirty="0" smtClean="0"/>
              <a:t>Experiments</a:t>
            </a:r>
          </a:p>
          <a:p>
            <a:pPr marL="514350" indent="-514350">
              <a:buAutoNum type="alphaLcParenR"/>
            </a:pPr>
            <a:r>
              <a:rPr lang="en-AU" dirty="0" smtClean="0"/>
              <a:t>Interviews</a:t>
            </a:r>
          </a:p>
          <a:p>
            <a:pPr marL="514350" indent="-514350">
              <a:buAutoNum type="alphaLcParenR"/>
            </a:pPr>
            <a:r>
              <a:rPr lang="en-AU" dirty="0" smtClean="0">
                <a:solidFill>
                  <a:srgbClr val="B31B96"/>
                </a:solidFill>
              </a:rPr>
              <a:t>Short studies</a:t>
            </a:r>
          </a:p>
          <a:p>
            <a:pPr marL="514350" indent="-514350">
              <a:buAutoNum type="alphaLcParenR"/>
            </a:pPr>
            <a:r>
              <a:rPr lang="en-AU" dirty="0" smtClean="0"/>
              <a:t>Longitudinal studies</a:t>
            </a:r>
          </a:p>
          <a:p>
            <a:pPr marL="514350" indent="-514350">
              <a:buAutoNum type="alphaLcParenR"/>
            </a:pPr>
            <a:r>
              <a:rPr lang="en-AU" dirty="0" smtClean="0"/>
              <a:t>Cross-sectional studies</a:t>
            </a:r>
          </a:p>
          <a:p>
            <a:pPr marL="514350" indent="-514350">
              <a:buAutoNum type="alphaLcParenR"/>
            </a:pPr>
            <a:r>
              <a:rPr lang="en-AU" dirty="0" smtClean="0"/>
              <a:t>Correlational studies</a:t>
            </a:r>
          </a:p>
          <a:p>
            <a:pPr marL="514350" indent="-514350">
              <a:buAutoNum type="alphaLcParenR"/>
            </a:pPr>
            <a:r>
              <a:rPr lang="en-AU" dirty="0" smtClean="0"/>
              <a:t>Interviews</a:t>
            </a:r>
          </a:p>
          <a:p>
            <a:pPr marL="514350" indent="-514350">
              <a:buAutoNum type="alphaLcParenR"/>
            </a:pPr>
            <a:endParaRPr lang="en-A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3. What does the term </a:t>
            </a:r>
            <a:r>
              <a:rPr lang="en-AU" i="1" dirty="0" smtClean="0">
                <a:solidFill>
                  <a:srgbClr val="FF0000"/>
                </a:solidFill>
              </a:rPr>
              <a:t>raw data </a:t>
            </a:r>
            <a:r>
              <a:rPr lang="en-AU" dirty="0" smtClean="0"/>
              <a:t>mean?</a:t>
            </a:r>
            <a:endParaRPr lang="en-AU" dirty="0"/>
          </a:p>
        </p:txBody>
      </p:sp>
      <p:sp>
        <p:nvSpPr>
          <p:cNvPr id="3" name="Content Placeholder 2"/>
          <p:cNvSpPr>
            <a:spLocks noGrp="1"/>
          </p:cNvSpPr>
          <p:nvPr>
            <p:ph idx="1"/>
          </p:nvPr>
        </p:nvSpPr>
        <p:spPr>
          <a:xfrm>
            <a:off x="457200" y="1600200"/>
            <a:ext cx="8229600" cy="4709120"/>
          </a:xfrm>
        </p:spPr>
        <p:txBody>
          <a:bodyPr/>
          <a:lstStyle/>
          <a:p>
            <a:pPr marL="514350" indent="-514350">
              <a:buAutoNum type="alphaLcParenR"/>
            </a:pPr>
            <a:r>
              <a:rPr lang="en-AU" dirty="0" smtClean="0"/>
              <a:t>Data referring to a raw meat </a:t>
            </a:r>
          </a:p>
          <a:p>
            <a:pPr marL="514350" indent="-514350">
              <a:buAutoNum type="alphaLcParenR"/>
            </a:pPr>
            <a:r>
              <a:rPr lang="en-AU" dirty="0" smtClean="0"/>
              <a:t>Data referring to raw eggs</a:t>
            </a:r>
          </a:p>
          <a:p>
            <a:pPr marL="514350" indent="-514350">
              <a:buAutoNum type="alphaLcParenR"/>
            </a:pPr>
            <a:r>
              <a:rPr lang="en-AU" dirty="0" smtClean="0"/>
              <a:t>Both a) and b)</a:t>
            </a:r>
          </a:p>
          <a:p>
            <a:pPr marL="514350" indent="-514350">
              <a:buAutoNum type="alphaLcParenR"/>
            </a:pPr>
            <a:r>
              <a:rPr lang="en-AU" dirty="0" smtClean="0"/>
              <a:t>Data that have already been processed and are ready to be put in a report</a:t>
            </a:r>
          </a:p>
          <a:p>
            <a:pPr marL="514350" indent="-514350">
              <a:buAutoNum type="alphaLcParenR"/>
            </a:pPr>
            <a:r>
              <a:rPr lang="en-AU" dirty="0" smtClean="0"/>
              <a:t>Data that haven’t been processed yet</a:t>
            </a:r>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260648"/>
            <a:ext cx="8229600" cy="6597352"/>
          </a:xfrm>
        </p:spPr>
        <p:txBody>
          <a:bodyPr>
            <a:normAutofit/>
          </a:bodyPr>
          <a:lstStyle/>
          <a:p>
            <a:r>
              <a:rPr lang="en-AU" dirty="0" smtClean="0"/>
              <a:t>The next thing we naturally do is we take an educated guess:</a:t>
            </a:r>
          </a:p>
          <a:p>
            <a:endParaRPr lang="en-AU" dirty="0"/>
          </a:p>
          <a:p>
            <a:pPr>
              <a:buNone/>
            </a:pPr>
            <a:r>
              <a:rPr lang="en-AU" dirty="0" smtClean="0"/>
              <a:t>“Ok, the use of a hand-held-mobile phone while driving DOES probably increase the accidents on the road..”  =&gt; </a:t>
            </a:r>
            <a:r>
              <a:rPr lang="en-AU" i="1" dirty="0" smtClean="0">
                <a:solidFill>
                  <a:srgbClr val="FF0000"/>
                </a:solidFill>
              </a:rPr>
              <a:t>Educated Guess</a:t>
            </a:r>
          </a:p>
          <a:p>
            <a:pPr>
              <a:buNone/>
            </a:pPr>
            <a:endParaRPr lang="en-AU" i="1" dirty="0">
              <a:solidFill>
                <a:srgbClr val="FF0000"/>
              </a:solidFill>
            </a:endParaRPr>
          </a:p>
          <a:p>
            <a:pPr>
              <a:buNone/>
            </a:pPr>
            <a:endParaRPr lang="en-AU" i="1" dirty="0">
              <a:solidFill>
                <a:srgbClr val="FF0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3. What does the term </a:t>
            </a:r>
            <a:r>
              <a:rPr lang="en-AU" i="1" dirty="0" smtClean="0">
                <a:solidFill>
                  <a:srgbClr val="FF0000"/>
                </a:solidFill>
              </a:rPr>
              <a:t>raw data </a:t>
            </a:r>
            <a:r>
              <a:rPr lang="en-AU" dirty="0" smtClean="0"/>
              <a:t>mean?</a:t>
            </a:r>
            <a:endParaRPr lang="en-AU" dirty="0"/>
          </a:p>
        </p:txBody>
      </p:sp>
      <p:sp>
        <p:nvSpPr>
          <p:cNvPr id="3" name="Content Placeholder 2"/>
          <p:cNvSpPr>
            <a:spLocks noGrp="1"/>
          </p:cNvSpPr>
          <p:nvPr>
            <p:ph idx="1"/>
          </p:nvPr>
        </p:nvSpPr>
        <p:spPr>
          <a:xfrm>
            <a:off x="457200" y="1600200"/>
            <a:ext cx="8229600" cy="4709120"/>
          </a:xfrm>
        </p:spPr>
        <p:txBody>
          <a:bodyPr/>
          <a:lstStyle/>
          <a:p>
            <a:pPr marL="514350" indent="-514350">
              <a:buAutoNum type="alphaLcParenR"/>
            </a:pPr>
            <a:r>
              <a:rPr lang="en-AU" dirty="0" smtClean="0"/>
              <a:t>Data referring to a raw meat </a:t>
            </a:r>
          </a:p>
          <a:p>
            <a:pPr marL="514350" indent="-514350">
              <a:buAutoNum type="alphaLcParenR"/>
            </a:pPr>
            <a:r>
              <a:rPr lang="en-AU" dirty="0" smtClean="0"/>
              <a:t>Data referring to raw eggs</a:t>
            </a:r>
          </a:p>
          <a:p>
            <a:pPr marL="514350" indent="-514350">
              <a:buAutoNum type="alphaLcParenR"/>
            </a:pPr>
            <a:r>
              <a:rPr lang="en-AU" dirty="0" smtClean="0"/>
              <a:t>Both a) and b)</a:t>
            </a:r>
          </a:p>
          <a:p>
            <a:pPr marL="514350" indent="-514350">
              <a:buAutoNum type="alphaLcParenR"/>
            </a:pPr>
            <a:r>
              <a:rPr lang="en-AU" dirty="0" smtClean="0"/>
              <a:t>Data that have already been processed and are ready to be put in a report</a:t>
            </a:r>
          </a:p>
          <a:p>
            <a:pPr marL="514350" indent="-514350">
              <a:buAutoNum type="alphaLcParenR"/>
            </a:pPr>
            <a:r>
              <a:rPr lang="en-AU" dirty="0" smtClean="0">
                <a:solidFill>
                  <a:srgbClr val="B31B96"/>
                </a:solidFill>
              </a:rPr>
              <a:t>Data that haven’t been processed yet</a:t>
            </a:r>
            <a:endParaRPr lang="en-AU" dirty="0">
              <a:solidFill>
                <a:srgbClr val="B31B96"/>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4. In a research, what is the main function of </a:t>
            </a:r>
            <a:r>
              <a:rPr lang="en-AU" u="sng" dirty="0" smtClean="0"/>
              <a:t>data interpretation</a:t>
            </a:r>
            <a:endParaRPr lang="en-AU" u="sng" dirty="0"/>
          </a:p>
        </p:txBody>
      </p:sp>
      <p:sp>
        <p:nvSpPr>
          <p:cNvPr id="3" name="Content Placeholder 2"/>
          <p:cNvSpPr>
            <a:spLocks noGrp="1"/>
          </p:cNvSpPr>
          <p:nvPr>
            <p:ph idx="1"/>
          </p:nvPr>
        </p:nvSpPr>
        <p:spPr>
          <a:xfrm>
            <a:off x="457200" y="1600200"/>
            <a:ext cx="8229600" cy="5257800"/>
          </a:xfrm>
        </p:spPr>
        <p:txBody>
          <a:bodyPr/>
          <a:lstStyle/>
          <a:p>
            <a:pPr marL="514350" indent="-514350">
              <a:buAutoNum type="alphaLcParenR"/>
            </a:pPr>
            <a:r>
              <a:rPr lang="en-AU" dirty="0" smtClean="0"/>
              <a:t>To find out whether or not the data support the initial hypothesis</a:t>
            </a:r>
          </a:p>
          <a:p>
            <a:pPr marL="514350" indent="-514350">
              <a:buAutoNum type="alphaLcParenR"/>
            </a:pPr>
            <a:r>
              <a:rPr lang="en-AU" dirty="0" smtClean="0"/>
              <a:t>To find out whether or not the data is correct, valid and reliable</a:t>
            </a:r>
          </a:p>
          <a:p>
            <a:pPr marL="514350" indent="-514350">
              <a:buAutoNum type="alphaLcParenR"/>
            </a:pPr>
            <a:r>
              <a:rPr lang="en-AU" dirty="0" smtClean="0"/>
              <a:t>To find out how widely the findings of a research study can be applied</a:t>
            </a:r>
          </a:p>
          <a:p>
            <a:pPr marL="514350" indent="-514350">
              <a:buAutoNum type="alphaLcParenR"/>
            </a:pPr>
            <a:r>
              <a:rPr lang="en-AU" dirty="0" smtClean="0"/>
              <a:t>To find out whether the findings can be used for another study</a:t>
            </a:r>
          </a:p>
          <a:p>
            <a:pPr marL="514350" indent="-514350">
              <a:buAutoNum type="alphaLcParenR"/>
            </a:pPr>
            <a:r>
              <a:rPr lang="en-AU" dirty="0" smtClean="0"/>
              <a:t>Both a) and c)</a:t>
            </a:r>
            <a:endParaRPr lang="en-A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4. In a research, what is the main function of </a:t>
            </a:r>
            <a:r>
              <a:rPr lang="en-AU" u="sng" dirty="0" smtClean="0"/>
              <a:t>data interpretation</a:t>
            </a:r>
            <a:endParaRPr lang="en-AU" u="sng" dirty="0"/>
          </a:p>
        </p:txBody>
      </p:sp>
      <p:sp>
        <p:nvSpPr>
          <p:cNvPr id="3" name="Content Placeholder 2"/>
          <p:cNvSpPr>
            <a:spLocks noGrp="1"/>
          </p:cNvSpPr>
          <p:nvPr>
            <p:ph idx="1"/>
          </p:nvPr>
        </p:nvSpPr>
        <p:spPr>
          <a:xfrm>
            <a:off x="457200" y="1600200"/>
            <a:ext cx="8229600" cy="5257800"/>
          </a:xfrm>
        </p:spPr>
        <p:txBody>
          <a:bodyPr/>
          <a:lstStyle/>
          <a:p>
            <a:pPr marL="514350" indent="-514350">
              <a:buAutoNum type="alphaLcParenR"/>
            </a:pPr>
            <a:r>
              <a:rPr lang="en-AU" dirty="0" smtClean="0"/>
              <a:t>To find out whether or not the data support the initial hypothesis</a:t>
            </a:r>
          </a:p>
          <a:p>
            <a:pPr marL="514350" indent="-514350">
              <a:buAutoNum type="alphaLcParenR"/>
            </a:pPr>
            <a:r>
              <a:rPr lang="en-AU" dirty="0" smtClean="0"/>
              <a:t>To find out whether or not the data is correct, valid and reliable</a:t>
            </a:r>
          </a:p>
          <a:p>
            <a:pPr marL="514350" indent="-514350">
              <a:buAutoNum type="alphaLcParenR"/>
            </a:pPr>
            <a:r>
              <a:rPr lang="en-AU" dirty="0" smtClean="0"/>
              <a:t>To find out how widely the findings of a research study can be applied</a:t>
            </a:r>
          </a:p>
          <a:p>
            <a:pPr marL="514350" indent="-514350">
              <a:buAutoNum type="alphaLcParenR"/>
            </a:pPr>
            <a:r>
              <a:rPr lang="en-AU" dirty="0" smtClean="0"/>
              <a:t>To find out whether the findings can be used for another study</a:t>
            </a:r>
          </a:p>
          <a:p>
            <a:pPr marL="514350" indent="-514350">
              <a:buAutoNum type="alphaLcParenR"/>
            </a:pPr>
            <a:r>
              <a:rPr lang="en-AU" dirty="0" smtClean="0">
                <a:solidFill>
                  <a:srgbClr val="B31B96"/>
                </a:solidFill>
              </a:rPr>
              <a:t>Both a) and c)</a:t>
            </a:r>
            <a:endParaRPr lang="en-AU" dirty="0">
              <a:solidFill>
                <a:srgbClr val="B31B96"/>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5. The main characteristics of an experiment are:</a:t>
            </a:r>
            <a:endParaRPr lang="en-AU" dirty="0"/>
          </a:p>
        </p:txBody>
      </p:sp>
      <p:sp>
        <p:nvSpPr>
          <p:cNvPr id="3" name="Content Placeholder 2"/>
          <p:cNvSpPr>
            <a:spLocks noGrp="1"/>
          </p:cNvSpPr>
          <p:nvPr>
            <p:ph idx="1"/>
          </p:nvPr>
        </p:nvSpPr>
        <p:spPr/>
        <p:txBody>
          <a:bodyPr/>
          <a:lstStyle/>
          <a:p>
            <a:pPr marL="514350" indent="-514350">
              <a:buAutoNum type="alphaLcParenR"/>
            </a:pPr>
            <a:r>
              <a:rPr lang="en-AU" dirty="0" smtClean="0"/>
              <a:t>Laboratory setting</a:t>
            </a:r>
          </a:p>
          <a:p>
            <a:pPr marL="514350" indent="-514350">
              <a:buAutoNum type="alphaLcParenR"/>
            </a:pPr>
            <a:r>
              <a:rPr lang="en-AU" dirty="0" smtClean="0"/>
              <a:t>Participants</a:t>
            </a:r>
          </a:p>
          <a:p>
            <a:pPr marL="514350" indent="-514350">
              <a:buAutoNum type="alphaLcParenR"/>
            </a:pPr>
            <a:r>
              <a:rPr lang="en-AU" dirty="0" smtClean="0"/>
              <a:t>The use of rats</a:t>
            </a:r>
          </a:p>
          <a:p>
            <a:pPr marL="514350" indent="-514350">
              <a:buAutoNum type="alphaLcParenR"/>
            </a:pPr>
            <a:r>
              <a:rPr lang="en-AU" dirty="0" smtClean="0"/>
              <a:t>Cause-effect relationship</a:t>
            </a:r>
            <a:endParaRPr lang="en-A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5. The main characteristics of an experiment are:</a:t>
            </a:r>
            <a:endParaRPr lang="en-AU" dirty="0"/>
          </a:p>
        </p:txBody>
      </p:sp>
      <p:sp>
        <p:nvSpPr>
          <p:cNvPr id="3" name="Content Placeholder 2"/>
          <p:cNvSpPr>
            <a:spLocks noGrp="1"/>
          </p:cNvSpPr>
          <p:nvPr>
            <p:ph idx="1"/>
          </p:nvPr>
        </p:nvSpPr>
        <p:spPr/>
        <p:txBody>
          <a:bodyPr/>
          <a:lstStyle/>
          <a:p>
            <a:pPr marL="514350" indent="-514350">
              <a:buAutoNum type="alphaLcParenR"/>
            </a:pPr>
            <a:r>
              <a:rPr lang="en-AU" dirty="0" smtClean="0"/>
              <a:t>Laboratory setting</a:t>
            </a:r>
          </a:p>
          <a:p>
            <a:pPr marL="514350" indent="-514350">
              <a:buAutoNum type="alphaLcParenR"/>
            </a:pPr>
            <a:r>
              <a:rPr lang="en-AU" dirty="0" smtClean="0"/>
              <a:t>Participants</a:t>
            </a:r>
          </a:p>
          <a:p>
            <a:pPr marL="514350" indent="-514350">
              <a:buAutoNum type="alphaLcParenR"/>
            </a:pPr>
            <a:r>
              <a:rPr lang="en-AU" dirty="0" smtClean="0"/>
              <a:t>The use of rats</a:t>
            </a:r>
          </a:p>
          <a:p>
            <a:pPr marL="514350" indent="-514350">
              <a:buAutoNum type="alphaLcParenR"/>
            </a:pPr>
            <a:r>
              <a:rPr lang="en-AU" dirty="0" smtClean="0">
                <a:solidFill>
                  <a:srgbClr val="B31B96"/>
                </a:solidFill>
              </a:rPr>
              <a:t>Cause-effect relationship</a:t>
            </a:r>
            <a:endParaRPr lang="en-AU" dirty="0">
              <a:solidFill>
                <a:srgbClr val="B31B96"/>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6. The IV in an experiment means:</a:t>
            </a:r>
            <a:endParaRPr lang="en-AU" dirty="0"/>
          </a:p>
        </p:txBody>
      </p:sp>
      <p:sp>
        <p:nvSpPr>
          <p:cNvPr id="3" name="Content Placeholder 2"/>
          <p:cNvSpPr>
            <a:spLocks noGrp="1"/>
          </p:cNvSpPr>
          <p:nvPr>
            <p:ph idx="1"/>
          </p:nvPr>
        </p:nvSpPr>
        <p:spPr/>
        <p:txBody>
          <a:bodyPr/>
          <a:lstStyle/>
          <a:p>
            <a:pPr marL="514350" indent="-514350">
              <a:buAutoNum type="alphaLcParenR"/>
            </a:pPr>
            <a:r>
              <a:rPr lang="en-AU" dirty="0" smtClean="0"/>
              <a:t>Identified Variable</a:t>
            </a:r>
          </a:p>
          <a:p>
            <a:pPr marL="514350" indent="-514350">
              <a:buAutoNum type="alphaLcParenR"/>
            </a:pPr>
            <a:r>
              <a:rPr lang="en-AU" dirty="0" smtClean="0"/>
              <a:t>Independent Variable</a:t>
            </a:r>
          </a:p>
          <a:p>
            <a:pPr marL="514350" indent="-514350">
              <a:buAutoNum type="alphaLcParenR"/>
            </a:pPr>
            <a:r>
              <a:rPr lang="en-AU" dirty="0" smtClean="0"/>
              <a:t>Irregular Variable</a:t>
            </a:r>
          </a:p>
          <a:p>
            <a:pPr marL="514350" indent="-514350">
              <a:buAutoNum type="alphaLcParenR"/>
            </a:pPr>
            <a:r>
              <a:rPr lang="en-AU" dirty="0" smtClean="0"/>
              <a:t>Irrational Variable</a:t>
            </a:r>
            <a:endParaRPr lang="en-A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6. The IV in an experiment means:</a:t>
            </a:r>
            <a:endParaRPr lang="en-AU" dirty="0"/>
          </a:p>
        </p:txBody>
      </p:sp>
      <p:sp>
        <p:nvSpPr>
          <p:cNvPr id="3" name="Content Placeholder 2"/>
          <p:cNvSpPr>
            <a:spLocks noGrp="1"/>
          </p:cNvSpPr>
          <p:nvPr>
            <p:ph idx="1"/>
          </p:nvPr>
        </p:nvSpPr>
        <p:spPr/>
        <p:txBody>
          <a:bodyPr/>
          <a:lstStyle/>
          <a:p>
            <a:pPr marL="514350" indent="-514350">
              <a:buAutoNum type="alphaLcParenR"/>
            </a:pPr>
            <a:r>
              <a:rPr lang="en-AU" dirty="0" smtClean="0"/>
              <a:t>Identified Variable</a:t>
            </a:r>
          </a:p>
          <a:p>
            <a:pPr marL="514350" indent="-514350">
              <a:buAutoNum type="alphaLcParenR"/>
            </a:pPr>
            <a:r>
              <a:rPr lang="en-AU" dirty="0" smtClean="0">
                <a:solidFill>
                  <a:srgbClr val="B31B96"/>
                </a:solidFill>
              </a:rPr>
              <a:t>Independent Variable</a:t>
            </a:r>
          </a:p>
          <a:p>
            <a:pPr marL="514350" indent="-514350">
              <a:buAutoNum type="alphaLcParenR"/>
            </a:pPr>
            <a:r>
              <a:rPr lang="en-AU" dirty="0" smtClean="0"/>
              <a:t>Irregular Variable</a:t>
            </a:r>
          </a:p>
          <a:p>
            <a:pPr marL="514350" indent="-514350">
              <a:buAutoNum type="alphaLcParenR"/>
            </a:pPr>
            <a:r>
              <a:rPr lang="en-AU" dirty="0" smtClean="0"/>
              <a:t>Irrational Variable</a:t>
            </a:r>
            <a:endParaRPr lang="en-A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7. What does the Independent Variable (IV) do in an experiment?</a:t>
            </a:r>
            <a:endParaRPr lang="en-AU" dirty="0"/>
          </a:p>
        </p:txBody>
      </p:sp>
      <p:sp>
        <p:nvSpPr>
          <p:cNvPr id="3" name="Content Placeholder 2"/>
          <p:cNvSpPr>
            <a:spLocks noGrp="1"/>
          </p:cNvSpPr>
          <p:nvPr>
            <p:ph idx="1"/>
          </p:nvPr>
        </p:nvSpPr>
        <p:spPr/>
        <p:txBody>
          <a:bodyPr/>
          <a:lstStyle/>
          <a:p>
            <a:pPr marL="514350" indent="-514350">
              <a:buAutoNum type="alphaLcParenR"/>
            </a:pPr>
            <a:r>
              <a:rPr lang="en-AU" dirty="0" smtClean="0"/>
              <a:t>It measures participants responses to various treatments</a:t>
            </a:r>
          </a:p>
          <a:p>
            <a:pPr marL="514350" indent="-514350">
              <a:buAutoNum type="alphaLcParenR"/>
            </a:pPr>
            <a:r>
              <a:rPr lang="en-AU" dirty="0" smtClean="0"/>
              <a:t>It independently measures the researcher’s experimental progress</a:t>
            </a:r>
          </a:p>
          <a:p>
            <a:pPr marL="514350" indent="-514350">
              <a:buAutoNum type="alphaLcParenR"/>
            </a:pPr>
            <a:r>
              <a:rPr lang="en-AU" dirty="0" smtClean="0"/>
              <a:t>It doesn’t do much in an experiment</a:t>
            </a:r>
          </a:p>
          <a:p>
            <a:pPr marL="514350" indent="-514350">
              <a:buAutoNum type="alphaLcParenR"/>
            </a:pPr>
            <a:r>
              <a:rPr lang="en-AU" dirty="0" smtClean="0"/>
              <a:t>It is manipulated or changed by the experimenter to observe whether it affects another variable and what those affects are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7. What does the Independent Variable (IV) do in an experiment?</a:t>
            </a:r>
            <a:endParaRPr lang="en-AU" dirty="0"/>
          </a:p>
        </p:txBody>
      </p:sp>
      <p:sp>
        <p:nvSpPr>
          <p:cNvPr id="3" name="Content Placeholder 2"/>
          <p:cNvSpPr>
            <a:spLocks noGrp="1"/>
          </p:cNvSpPr>
          <p:nvPr>
            <p:ph idx="1"/>
          </p:nvPr>
        </p:nvSpPr>
        <p:spPr/>
        <p:txBody>
          <a:bodyPr/>
          <a:lstStyle/>
          <a:p>
            <a:pPr marL="514350" indent="-514350">
              <a:buAutoNum type="alphaLcParenR"/>
            </a:pPr>
            <a:r>
              <a:rPr lang="en-AU" dirty="0" smtClean="0"/>
              <a:t>It measures participants responses to various treatments</a:t>
            </a:r>
          </a:p>
          <a:p>
            <a:pPr marL="514350" indent="-514350">
              <a:buAutoNum type="alphaLcParenR"/>
            </a:pPr>
            <a:r>
              <a:rPr lang="en-AU" dirty="0" smtClean="0"/>
              <a:t>It independently measures the researcher’s experimental progress</a:t>
            </a:r>
          </a:p>
          <a:p>
            <a:pPr marL="514350" indent="-514350">
              <a:buAutoNum type="alphaLcParenR"/>
            </a:pPr>
            <a:r>
              <a:rPr lang="en-AU" dirty="0" smtClean="0"/>
              <a:t>It doesn’t do much in an experiment</a:t>
            </a:r>
          </a:p>
          <a:p>
            <a:pPr marL="514350" indent="-514350">
              <a:buAutoNum type="alphaLcParenR"/>
            </a:pPr>
            <a:r>
              <a:rPr lang="en-AU" dirty="0" smtClean="0">
                <a:solidFill>
                  <a:srgbClr val="B31B96"/>
                </a:solidFill>
              </a:rPr>
              <a:t>It is manipulated or changed by the experimenter to observe whether it affects another variable and what those affects are</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8. What key word(s) in this sentence is Dependent Variable (DV)?</a:t>
            </a:r>
            <a:endParaRPr lang="en-AU" dirty="0"/>
          </a:p>
        </p:txBody>
      </p:sp>
      <p:sp>
        <p:nvSpPr>
          <p:cNvPr id="3" name="Content Placeholder 2"/>
          <p:cNvSpPr>
            <a:spLocks noGrp="1"/>
          </p:cNvSpPr>
          <p:nvPr>
            <p:ph idx="1"/>
          </p:nvPr>
        </p:nvSpPr>
        <p:spPr/>
        <p:txBody>
          <a:bodyPr/>
          <a:lstStyle/>
          <a:p>
            <a:pPr marL="514350" indent="-514350">
              <a:buNone/>
            </a:pPr>
            <a:endParaRPr lang="en-AU" dirty="0" smtClean="0"/>
          </a:p>
          <a:p>
            <a:pPr marL="514350" indent="-514350">
              <a:buNone/>
            </a:pPr>
            <a:endParaRPr lang="en-AU" dirty="0" smtClean="0"/>
          </a:p>
          <a:p>
            <a:pPr marL="514350" indent="-514350">
              <a:buNone/>
            </a:pPr>
            <a:r>
              <a:rPr lang="en-AU" sz="4800" dirty="0" smtClean="0"/>
              <a:t>Using adult language when talking to infants improves their vocabulary.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332656"/>
            <a:ext cx="8229600" cy="5793507"/>
          </a:xfrm>
        </p:spPr>
        <p:txBody>
          <a:bodyPr/>
          <a:lstStyle/>
          <a:p>
            <a:r>
              <a:rPr lang="en-AU" b="1" dirty="0" smtClean="0">
                <a:solidFill>
                  <a:srgbClr val="7030A0"/>
                </a:solidFill>
              </a:rPr>
              <a:t>Step 2: Construction of a hypothesis</a:t>
            </a:r>
          </a:p>
          <a:p>
            <a:endParaRPr lang="en-AU" dirty="0"/>
          </a:p>
          <a:p>
            <a:pPr>
              <a:buNone/>
            </a:pPr>
            <a:r>
              <a:rPr lang="en-AU" i="1" dirty="0" smtClean="0">
                <a:solidFill>
                  <a:srgbClr val="FF0000"/>
                </a:solidFill>
              </a:rPr>
              <a:t>Hypothesis</a:t>
            </a:r>
            <a:r>
              <a:rPr lang="en-AU" dirty="0" smtClean="0"/>
              <a:t> = a testable prediction of the relationship between two or more events or characteristics. It is an educated guess about what the results of the research will be. </a:t>
            </a:r>
          </a:p>
          <a:p>
            <a:endParaRPr lang="en-AU" dirty="0"/>
          </a:p>
          <a:p>
            <a:pPr>
              <a:buNone/>
            </a:pPr>
            <a:endParaRPr lang="en-AU"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8. What key word(s) in this sentence is Dependent Variable (DV)?</a:t>
            </a:r>
            <a:endParaRPr lang="en-AU" dirty="0"/>
          </a:p>
        </p:txBody>
      </p:sp>
      <p:sp>
        <p:nvSpPr>
          <p:cNvPr id="3" name="Content Placeholder 2"/>
          <p:cNvSpPr>
            <a:spLocks noGrp="1"/>
          </p:cNvSpPr>
          <p:nvPr>
            <p:ph idx="1"/>
          </p:nvPr>
        </p:nvSpPr>
        <p:spPr/>
        <p:txBody>
          <a:bodyPr/>
          <a:lstStyle/>
          <a:p>
            <a:pPr marL="514350" indent="-514350">
              <a:buNone/>
            </a:pPr>
            <a:endParaRPr lang="en-AU" dirty="0" smtClean="0"/>
          </a:p>
          <a:p>
            <a:pPr marL="514350" indent="-514350">
              <a:buNone/>
            </a:pPr>
            <a:endParaRPr lang="en-AU" dirty="0" smtClean="0"/>
          </a:p>
          <a:p>
            <a:pPr marL="514350" indent="-514350">
              <a:buNone/>
            </a:pPr>
            <a:r>
              <a:rPr lang="en-AU" sz="4800" dirty="0" smtClean="0"/>
              <a:t>Using adult language when talking to infants </a:t>
            </a:r>
            <a:r>
              <a:rPr lang="en-AU" sz="4800" dirty="0" smtClean="0">
                <a:solidFill>
                  <a:srgbClr val="B31B96"/>
                </a:solidFill>
              </a:rPr>
              <a:t>improves their vocabulary</a:t>
            </a:r>
            <a:r>
              <a:rPr lang="en-AU" sz="4800" dirty="0" smtClean="0"/>
              <a:t>.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9. An extraneous variable is:</a:t>
            </a:r>
            <a:endParaRPr lang="en-AU" dirty="0"/>
          </a:p>
        </p:txBody>
      </p:sp>
      <p:sp>
        <p:nvSpPr>
          <p:cNvPr id="3" name="Content Placeholder 2"/>
          <p:cNvSpPr>
            <a:spLocks noGrp="1"/>
          </p:cNvSpPr>
          <p:nvPr>
            <p:ph idx="1"/>
          </p:nvPr>
        </p:nvSpPr>
        <p:spPr/>
        <p:txBody>
          <a:bodyPr/>
          <a:lstStyle/>
          <a:p>
            <a:pPr marL="514350" indent="-514350">
              <a:buAutoNum type="alphaLcParenR"/>
            </a:pPr>
            <a:r>
              <a:rPr lang="en-AU" dirty="0" smtClean="0"/>
              <a:t>A variable that has an extra function in controlling the experiment</a:t>
            </a:r>
          </a:p>
          <a:p>
            <a:pPr marL="514350" indent="-514350">
              <a:buAutoNum type="alphaLcParenR"/>
            </a:pPr>
            <a:r>
              <a:rPr lang="en-AU" dirty="0" smtClean="0"/>
              <a:t>A variable that controls both IV and DV</a:t>
            </a:r>
          </a:p>
          <a:p>
            <a:pPr marL="514350" indent="-514350">
              <a:buAutoNum type="alphaLcParenR"/>
            </a:pPr>
            <a:r>
              <a:rPr lang="en-AU" dirty="0" smtClean="0"/>
              <a:t>A variable that needs to be identified otherwise the experiment cannot be undertaken</a:t>
            </a:r>
          </a:p>
          <a:p>
            <a:pPr marL="514350" indent="-514350">
              <a:buAutoNum type="alphaLcParenR"/>
            </a:pPr>
            <a:r>
              <a:rPr lang="en-AU" dirty="0" smtClean="0"/>
              <a:t>A variable other than the IV that can cause a change in the DV</a:t>
            </a:r>
            <a:endParaRPr lang="en-AU"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9. An extraneous variable is:</a:t>
            </a:r>
            <a:endParaRPr lang="en-AU" dirty="0"/>
          </a:p>
        </p:txBody>
      </p:sp>
      <p:sp>
        <p:nvSpPr>
          <p:cNvPr id="3" name="Content Placeholder 2"/>
          <p:cNvSpPr>
            <a:spLocks noGrp="1"/>
          </p:cNvSpPr>
          <p:nvPr>
            <p:ph idx="1"/>
          </p:nvPr>
        </p:nvSpPr>
        <p:spPr/>
        <p:txBody>
          <a:bodyPr/>
          <a:lstStyle/>
          <a:p>
            <a:pPr marL="514350" indent="-514350">
              <a:buAutoNum type="alphaLcParenR"/>
            </a:pPr>
            <a:r>
              <a:rPr lang="en-AU" dirty="0" smtClean="0"/>
              <a:t>A variable that has an extra function in controlling the experiment</a:t>
            </a:r>
          </a:p>
          <a:p>
            <a:pPr marL="514350" indent="-514350">
              <a:buAutoNum type="alphaLcParenR"/>
            </a:pPr>
            <a:r>
              <a:rPr lang="en-AU" dirty="0" smtClean="0"/>
              <a:t>A variable that controls both IV and DV</a:t>
            </a:r>
          </a:p>
          <a:p>
            <a:pPr marL="514350" indent="-514350">
              <a:buAutoNum type="alphaLcParenR"/>
            </a:pPr>
            <a:r>
              <a:rPr lang="en-AU" dirty="0" smtClean="0"/>
              <a:t>A variable that needs to be identified otherwise the experiment cannot be undertaken</a:t>
            </a:r>
          </a:p>
          <a:p>
            <a:pPr marL="514350" indent="-514350">
              <a:buAutoNum type="alphaLcParenR"/>
            </a:pPr>
            <a:r>
              <a:rPr lang="en-AU" dirty="0" smtClean="0">
                <a:solidFill>
                  <a:srgbClr val="B31B96"/>
                </a:solidFill>
              </a:rPr>
              <a:t>A variable other than the IV that can cause a change in the DV</a:t>
            </a:r>
            <a:endParaRPr lang="en-AU" dirty="0">
              <a:solidFill>
                <a:srgbClr val="B31B96"/>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10. The control group:</a:t>
            </a:r>
            <a:endParaRPr lang="en-AU" dirty="0"/>
          </a:p>
        </p:txBody>
      </p:sp>
      <p:sp>
        <p:nvSpPr>
          <p:cNvPr id="3" name="Content Placeholder 2"/>
          <p:cNvSpPr>
            <a:spLocks noGrp="1"/>
          </p:cNvSpPr>
          <p:nvPr>
            <p:ph idx="1"/>
          </p:nvPr>
        </p:nvSpPr>
        <p:spPr/>
        <p:txBody>
          <a:bodyPr/>
          <a:lstStyle/>
          <a:p>
            <a:pPr marL="514350" indent="-514350">
              <a:buAutoNum type="alphaLcParenR"/>
            </a:pPr>
            <a:r>
              <a:rPr lang="en-AU" dirty="0" smtClean="0"/>
              <a:t>Is used together with all research methods to control all possible extraneous variables.</a:t>
            </a:r>
          </a:p>
          <a:p>
            <a:pPr marL="514350" indent="-514350">
              <a:buNone/>
            </a:pPr>
            <a:r>
              <a:rPr lang="en-AU" dirty="0" smtClean="0"/>
              <a:t>b)  Is used to control the participants’ responses.</a:t>
            </a:r>
          </a:p>
          <a:p>
            <a:pPr marL="514350" indent="-514350">
              <a:buNone/>
            </a:pPr>
            <a:r>
              <a:rPr lang="en-AU" dirty="0" smtClean="0"/>
              <a:t>c)  Is used together with the experimental group to provide a standard of comparison.</a:t>
            </a:r>
          </a:p>
          <a:p>
            <a:pPr marL="514350" indent="-514350">
              <a:buNone/>
            </a:pPr>
            <a:r>
              <a:rPr lang="en-AU" dirty="0" smtClean="0"/>
              <a:t>d)  Is used to control the experimenter’s findings. </a:t>
            </a:r>
            <a:endParaRPr lang="en-AU"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10. The control group:</a:t>
            </a:r>
            <a:endParaRPr lang="en-AU" dirty="0"/>
          </a:p>
        </p:txBody>
      </p:sp>
      <p:sp>
        <p:nvSpPr>
          <p:cNvPr id="3" name="Content Placeholder 2"/>
          <p:cNvSpPr>
            <a:spLocks noGrp="1"/>
          </p:cNvSpPr>
          <p:nvPr>
            <p:ph idx="1"/>
          </p:nvPr>
        </p:nvSpPr>
        <p:spPr/>
        <p:txBody>
          <a:bodyPr/>
          <a:lstStyle/>
          <a:p>
            <a:pPr marL="514350" indent="-514350">
              <a:buAutoNum type="alphaLcParenR"/>
            </a:pPr>
            <a:r>
              <a:rPr lang="en-AU" dirty="0" smtClean="0"/>
              <a:t>Is used together with all research methods to control all possible extraneous variables.</a:t>
            </a:r>
          </a:p>
          <a:p>
            <a:pPr marL="514350" indent="-514350">
              <a:buNone/>
            </a:pPr>
            <a:r>
              <a:rPr lang="en-AU" dirty="0" smtClean="0"/>
              <a:t>b)  Is used to control the participants’ responses.</a:t>
            </a:r>
          </a:p>
          <a:p>
            <a:pPr marL="514350" indent="-514350">
              <a:buNone/>
            </a:pPr>
            <a:r>
              <a:rPr lang="en-AU" dirty="0" smtClean="0"/>
              <a:t>c)  </a:t>
            </a:r>
            <a:r>
              <a:rPr lang="en-AU" dirty="0" smtClean="0">
                <a:solidFill>
                  <a:srgbClr val="B31B96"/>
                </a:solidFill>
              </a:rPr>
              <a:t>Is used together with the experimental group to provide a standard of comparison.</a:t>
            </a:r>
          </a:p>
          <a:p>
            <a:pPr marL="514350" indent="-514350">
              <a:buNone/>
            </a:pPr>
            <a:r>
              <a:rPr lang="en-AU" dirty="0" smtClean="0"/>
              <a:t>d)  Is used to control the experimenter’s findings. </a:t>
            </a:r>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0"/>
            <a:ext cx="8229600" cy="6858000"/>
          </a:xfrm>
        </p:spPr>
        <p:txBody>
          <a:bodyPr>
            <a:normAutofit fontScale="92500" lnSpcReduction="10000"/>
          </a:bodyPr>
          <a:lstStyle/>
          <a:p>
            <a:pPr>
              <a:buNone/>
            </a:pPr>
            <a:r>
              <a:rPr lang="en-AU" u="sng" dirty="0" smtClean="0"/>
              <a:t>Characteristics of a hypothesis:</a:t>
            </a:r>
          </a:p>
          <a:p>
            <a:pPr>
              <a:buNone/>
            </a:pPr>
            <a:endParaRPr lang="en-AU" dirty="0"/>
          </a:p>
          <a:p>
            <a:pPr>
              <a:buFontTx/>
              <a:buChar char="-"/>
            </a:pPr>
            <a:r>
              <a:rPr lang="en-AU" dirty="0" smtClean="0"/>
              <a:t>Clear, precise and specific</a:t>
            </a:r>
          </a:p>
          <a:p>
            <a:pPr>
              <a:buFontTx/>
              <a:buChar char="-"/>
            </a:pPr>
            <a:r>
              <a:rPr lang="en-AU" dirty="0" smtClean="0"/>
              <a:t>Written carefully and as a SINGLE sentence</a:t>
            </a:r>
          </a:p>
          <a:p>
            <a:pPr>
              <a:buFontTx/>
              <a:buChar char="-"/>
            </a:pPr>
            <a:r>
              <a:rPr lang="en-AU" dirty="0" smtClean="0"/>
              <a:t>Testable</a:t>
            </a:r>
          </a:p>
          <a:p>
            <a:pPr>
              <a:buFontTx/>
              <a:buChar char="-"/>
            </a:pPr>
            <a:endParaRPr lang="en-AU" dirty="0"/>
          </a:p>
          <a:p>
            <a:pPr>
              <a:buNone/>
            </a:pPr>
            <a:r>
              <a:rPr lang="en-AU" dirty="0" smtClean="0"/>
              <a:t>Example:</a:t>
            </a:r>
          </a:p>
          <a:p>
            <a:pPr>
              <a:buNone/>
            </a:pPr>
            <a:r>
              <a:rPr lang="en-AU" b="1" dirty="0" smtClean="0">
                <a:solidFill>
                  <a:srgbClr val="0070C0"/>
                </a:solidFill>
              </a:rPr>
              <a:t>It is hypothesised / predicted that red P-plate drivers who receive defensive driving training will make fewer errors (as measured by a practical driving test in a driving simulator) than red P-plate drivers who have not received defensive driving training (as measured by the same driving test).</a:t>
            </a:r>
            <a:endParaRPr lang="en-AU" b="1"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0"/>
            <a:ext cx="8229600" cy="6858000"/>
          </a:xfrm>
        </p:spPr>
        <p:txBody>
          <a:bodyPr/>
          <a:lstStyle/>
          <a:p>
            <a:r>
              <a:rPr lang="en-AU" b="1" dirty="0" smtClean="0">
                <a:solidFill>
                  <a:srgbClr val="7030A0"/>
                </a:solidFill>
              </a:rPr>
              <a:t>Step 3: Designing the method</a:t>
            </a:r>
          </a:p>
          <a:p>
            <a:endParaRPr lang="en-AU" dirty="0"/>
          </a:p>
          <a:p>
            <a:pPr>
              <a:buFont typeface="Symbol"/>
              <a:buChar char="Þ"/>
            </a:pPr>
            <a:r>
              <a:rPr lang="en-AU" dirty="0" smtClean="0"/>
              <a:t>How can our hypothesis be tested?</a:t>
            </a:r>
          </a:p>
          <a:p>
            <a:pPr>
              <a:buFont typeface="Symbol"/>
              <a:buChar char="Þ"/>
            </a:pPr>
            <a:endParaRPr lang="en-AU" dirty="0"/>
          </a:p>
          <a:p>
            <a:pPr>
              <a:buFontTx/>
              <a:buChar char="-"/>
            </a:pPr>
            <a:r>
              <a:rPr lang="en-AU" dirty="0" smtClean="0"/>
              <a:t>Experiments</a:t>
            </a:r>
          </a:p>
          <a:p>
            <a:pPr>
              <a:buFontTx/>
              <a:buChar char="-"/>
            </a:pPr>
            <a:r>
              <a:rPr lang="en-AU" dirty="0" smtClean="0"/>
              <a:t>Observational studies</a:t>
            </a:r>
          </a:p>
          <a:p>
            <a:pPr>
              <a:buFontTx/>
              <a:buChar char="-"/>
            </a:pPr>
            <a:r>
              <a:rPr lang="en-AU" dirty="0" smtClean="0"/>
              <a:t>Case studies</a:t>
            </a:r>
          </a:p>
          <a:p>
            <a:pPr>
              <a:buFontTx/>
              <a:buChar char="-"/>
            </a:pPr>
            <a:r>
              <a:rPr lang="en-AU" dirty="0" smtClean="0"/>
              <a:t>Surveys / Interviews / Rating scales</a:t>
            </a:r>
          </a:p>
          <a:p>
            <a:pPr>
              <a:buFontTx/>
              <a:buChar char="-"/>
            </a:pPr>
            <a:r>
              <a:rPr lang="en-AU" dirty="0" smtClean="0"/>
              <a:t>Longitudinal studies</a:t>
            </a:r>
          </a:p>
          <a:p>
            <a:pPr>
              <a:buFontTx/>
              <a:buChar char="-"/>
            </a:pPr>
            <a:r>
              <a:rPr lang="en-AU" dirty="0" smtClean="0"/>
              <a:t>Cross-sectional studies</a:t>
            </a:r>
          </a:p>
          <a:p>
            <a:pPr>
              <a:buFontTx/>
              <a:buChar char="-"/>
            </a:pPr>
            <a:r>
              <a:rPr lang="en-AU" dirty="0" smtClean="0"/>
              <a:t>Correlational studies</a:t>
            </a:r>
          </a:p>
          <a:p>
            <a:pPr>
              <a:buFontTx/>
              <a:buChar char="-"/>
            </a:pPr>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188640"/>
            <a:ext cx="8229600" cy="6480720"/>
          </a:xfrm>
        </p:spPr>
        <p:txBody>
          <a:bodyPr/>
          <a:lstStyle/>
          <a:p>
            <a:r>
              <a:rPr lang="en-AU" b="1" dirty="0" smtClean="0">
                <a:solidFill>
                  <a:srgbClr val="7030A0"/>
                </a:solidFill>
              </a:rPr>
              <a:t>Step 4: Collecting the data</a:t>
            </a:r>
          </a:p>
          <a:p>
            <a:endParaRPr lang="en-AU" dirty="0"/>
          </a:p>
          <a:p>
            <a:pPr>
              <a:buFontTx/>
              <a:buChar char="-"/>
            </a:pPr>
            <a:r>
              <a:rPr lang="en-AU" dirty="0" smtClean="0"/>
              <a:t>This is done after the research task when data are available for collection. This data is at this stage referred to as </a:t>
            </a:r>
            <a:r>
              <a:rPr lang="en-AU" i="1" dirty="0" smtClean="0">
                <a:solidFill>
                  <a:srgbClr val="FF0000"/>
                </a:solidFill>
              </a:rPr>
              <a:t>raw data </a:t>
            </a:r>
            <a:r>
              <a:rPr lang="en-AU" dirty="0" smtClean="0"/>
              <a:t>=&gt; data that hasn’t been processed yet (coded or summarised).</a:t>
            </a:r>
          </a:p>
          <a:p>
            <a:pPr>
              <a:buFontTx/>
              <a:buChar char="-"/>
            </a:pPr>
            <a:r>
              <a:rPr lang="en-AU" dirty="0" smtClean="0"/>
              <a:t>Data collection techniques: p. 53</a:t>
            </a:r>
          </a:p>
          <a:p>
            <a:pPr>
              <a:buNone/>
            </a:pPr>
            <a:r>
              <a:rPr lang="en-AU" dirty="0" smtClean="0"/>
              <a:t>Direct observation, Questionnaire, Interview, Psychological test, Physiological test, Examination of archival files</a:t>
            </a:r>
            <a:endParaRPr lang="en-A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820</TotalTime>
  <Words>2721</Words>
  <Application>Microsoft Office PowerPoint</Application>
  <PresentationFormat>On-screen Show (4:3)</PresentationFormat>
  <Paragraphs>343</Paragraphs>
  <Slides>64</Slides>
  <Notes>15</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Office Theme</vt:lpstr>
      <vt:lpstr>Research  Methods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EXPERIMENTAL  RESEARCH</vt:lpstr>
      <vt:lpstr>Slide 15</vt:lpstr>
      <vt:lpstr>Slide 16</vt:lpstr>
      <vt:lpstr>Identify the  IV and DV in each of the following (LA1.1 pg 18)</vt:lpstr>
      <vt:lpstr>Identify the  IV and DV in each of the following (LA1.1 pg 18)</vt:lpstr>
      <vt:lpstr>Identify the  IV and DV in each of the following (LA1.1 pg 18)</vt:lpstr>
      <vt:lpstr>Identify the  IV and DV in each of the following (LA1.1 pg 18)</vt:lpstr>
      <vt:lpstr>Identify the  IV and DV in each of the following (LA1.1 pg 18)</vt:lpstr>
      <vt:lpstr>Identify the  IV and DV in each of the following (LA1.1 pg 18)</vt:lpstr>
      <vt:lpstr>Identify the  IV and DV in each of the following (LA1.1 pg 18)</vt:lpstr>
      <vt:lpstr>Identify the  IV and DV in each of the following (LA1.1 pg 18)</vt:lpstr>
      <vt:lpstr>Identify the  IV and DV in each of the following (LA1.1 pg 18)</vt:lpstr>
      <vt:lpstr>Slide 26</vt:lpstr>
      <vt:lpstr>Slide 27</vt:lpstr>
      <vt:lpstr>Experimental and control groups</vt:lpstr>
      <vt:lpstr>Slide 29</vt:lpstr>
      <vt:lpstr>Simple Experiment</vt:lpstr>
      <vt:lpstr>Experimental settings</vt:lpstr>
      <vt:lpstr>Advantages and Limitations of Experimental Research</vt:lpstr>
      <vt:lpstr>Slide 33</vt:lpstr>
      <vt:lpstr>Sampling procedures</vt:lpstr>
      <vt:lpstr>Slide 35</vt:lpstr>
      <vt:lpstr>Slide 36</vt:lpstr>
      <vt:lpstr>Slide 37</vt:lpstr>
      <vt:lpstr>Slide 38</vt:lpstr>
      <vt:lpstr>Slide 39</vt:lpstr>
      <vt:lpstr>Slide 40</vt:lpstr>
      <vt:lpstr>Slide 41</vt:lpstr>
      <vt:lpstr>OBSERVATIONAL  STUDIES</vt:lpstr>
      <vt:lpstr>CASE  STUDIES</vt:lpstr>
      <vt:lpstr>Summary Quiz</vt:lpstr>
      <vt:lpstr>1. Put the following Research steps in order:</vt:lpstr>
      <vt:lpstr>Slide 46</vt:lpstr>
      <vt:lpstr>2. Identify which one is NOT a Research Method</vt:lpstr>
      <vt:lpstr>2. Identify which one is NOT a Research Method</vt:lpstr>
      <vt:lpstr>3. What does the term raw data mean?</vt:lpstr>
      <vt:lpstr>3. What does the term raw data mean?</vt:lpstr>
      <vt:lpstr>4. In a research, what is the main function of data interpretation</vt:lpstr>
      <vt:lpstr>4. In a research, what is the main function of data interpretation</vt:lpstr>
      <vt:lpstr>5. The main characteristics of an experiment are:</vt:lpstr>
      <vt:lpstr>5. The main characteristics of an experiment are:</vt:lpstr>
      <vt:lpstr>6. The IV in an experiment means:</vt:lpstr>
      <vt:lpstr>6. The IV in an experiment means:</vt:lpstr>
      <vt:lpstr>7. What does the Independent Variable (IV) do in an experiment?</vt:lpstr>
      <vt:lpstr>7. What does the Independent Variable (IV) do in an experiment?</vt:lpstr>
      <vt:lpstr>8. What key word(s) in this sentence is Dependent Variable (DV)?</vt:lpstr>
      <vt:lpstr>8. What key word(s) in this sentence is Dependent Variable (DV)?</vt:lpstr>
      <vt:lpstr>9. An extraneous variable is:</vt:lpstr>
      <vt:lpstr>9. An extraneous variable is:</vt:lpstr>
      <vt:lpstr>10. The control group:</vt:lpstr>
      <vt:lpstr>10. The control group: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dc:title>
  <dc:creator>Lucie</dc:creator>
  <cp:lastModifiedBy>Lucie</cp:lastModifiedBy>
  <cp:revision>98</cp:revision>
  <dcterms:created xsi:type="dcterms:W3CDTF">2013-02-21T00:58:04Z</dcterms:created>
  <dcterms:modified xsi:type="dcterms:W3CDTF">2013-02-25T08:26:39Z</dcterms:modified>
</cp:coreProperties>
</file>